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2" r:id="rId2"/>
    <p:sldId id="447" r:id="rId3"/>
    <p:sldId id="420" r:id="rId4"/>
    <p:sldId id="422" r:id="rId5"/>
    <p:sldId id="433" r:id="rId6"/>
    <p:sldId id="423" r:id="rId7"/>
    <p:sldId id="435" r:id="rId8"/>
    <p:sldId id="426" r:id="rId9"/>
    <p:sldId id="428" r:id="rId10"/>
    <p:sldId id="429" r:id="rId11"/>
    <p:sldId id="44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50021"/>
    <a:srgbClr val="ECF0FE"/>
    <a:srgbClr val="E8EDFE"/>
    <a:srgbClr val="E2E9FE"/>
    <a:srgbClr val="C4D1FC"/>
    <a:srgbClr val="BDDEFF"/>
    <a:srgbClr val="99CCFF"/>
    <a:srgbClr val="00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259" autoAdjust="0"/>
    <p:restoredTop sz="94056" autoAdjust="0"/>
  </p:normalViewPr>
  <p:slideViewPr>
    <p:cSldViewPr>
      <p:cViewPr varScale="1">
        <p:scale>
          <a:sx n="49" d="100"/>
          <a:sy n="49" d="100"/>
        </p:scale>
        <p:origin x="-1292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47CB9F9-5B8D-4FED-ACEE-9793DDD4FBED}" type="datetimeFigureOut">
              <a:rPr lang="ru-RU"/>
              <a:pPr>
                <a:defRPr/>
              </a:pPr>
              <a:t>11.12.2015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FB61ED3-1E07-4D55-9CDE-D559E25C0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6E6D5D5-1B4F-4296-B44A-F6D2A5CBB468}" type="slidenum">
              <a:rPr lang="en-US" sz="1200">
                <a:cs typeface="Arial" charset="0"/>
              </a:rPr>
              <a:pPr algn="r"/>
              <a:t>2</a:t>
            </a:fld>
            <a:endParaRPr lang="en-US" sz="1200">
              <a:cs typeface="Arial" charset="0"/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2244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1"/>
          <p:cNvSpPr>
            <a:spLocks/>
          </p:cNvSpPr>
          <p:nvPr/>
        </p:nvSpPr>
        <p:spPr bwMode="gray">
          <a:xfrm>
            <a:off x="0" y="3481388"/>
            <a:ext cx="9155113" cy="3376612"/>
          </a:xfrm>
          <a:custGeom>
            <a:avLst/>
            <a:gdLst/>
            <a:ahLst/>
            <a:cxnLst>
              <a:cxn ang="0">
                <a:pos x="0" y="1760"/>
              </a:cxn>
              <a:cxn ang="0">
                <a:pos x="5767" y="0"/>
              </a:cxn>
              <a:cxn ang="0">
                <a:pos x="5760" y="2127"/>
              </a:cxn>
              <a:cxn ang="0">
                <a:pos x="0" y="2127"/>
              </a:cxn>
              <a:cxn ang="0">
                <a:pos x="0" y="1760"/>
              </a:cxn>
            </a:cxnLst>
            <a:rect l="0" t="0" r="r" b="b"/>
            <a:pathLst>
              <a:path w="5767" h="2127">
                <a:moveTo>
                  <a:pt x="0" y="1760"/>
                </a:moveTo>
                <a:lnTo>
                  <a:pt x="5767" y="0"/>
                </a:lnTo>
                <a:lnTo>
                  <a:pt x="5760" y="2127"/>
                </a:lnTo>
                <a:lnTo>
                  <a:pt x="0" y="2127"/>
                </a:lnTo>
                <a:lnTo>
                  <a:pt x="0" y="176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/>
          </a:p>
        </p:txBody>
      </p:sp>
      <p:sp>
        <p:nvSpPr>
          <p:cNvPr id="5" name="AutoShape 32" descr="06"/>
          <p:cNvSpPr>
            <a:spLocks noChangeArrowheads="1"/>
          </p:cNvSpPr>
          <p:nvPr/>
        </p:nvSpPr>
        <p:spPr bwMode="gray">
          <a:xfrm rot="20584390">
            <a:off x="-141288" y="5310188"/>
            <a:ext cx="2541588" cy="573087"/>
          </a:xfrm>
          <a:prstGeom prst="parallelogram">
            <a:avLst>
              <a:gd name="adj" fmla="val 30059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6" name="AutoShape 33" descr="05"/>
          <p:cNvSpPr>
            <a:spLocks noChangeArrowheads="1"/>
          </p:cNvSpPr>
          <p:nvPr/>
        </p:nvSpPr>
        <p:spPr bwMode="gray">
          <a:xfrm rot="20584390">
            <a:off x="2154238" y="4610100"/>
            <a:ext cx="2546350" cy="573088"/>
          </a:xfrm>
          <a:prstGeom prst="parallelogram">
            <a:avLst>
              <a:gd name="adj" fmla="val 30115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7" name="AutoShape 34" descr="03"/>
          <p:cNvSpPr>
            <a:spLocks noChangeArrowheads="1"/>
          </p:cNvSpPr>
          <p:nvPr/>
        </p:nvSpPr>
        <p:spPr bwMode="gray">
          <a:xfrm rot="20584390">
            <a:off x="4448175" y="3908425"/>
            <a:ext cx="2552700" cy="573088"/>
          </a:xfrm>
          <a:prstGeom prst="parallelogram">
            <a:avLst>
              <a:gd name="adj" fmla="val 3019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sp>
        <p:nvSpPr>
          <p:cNvPr id="8" name="AutoShape 35" descr="02"/>
          <p:cNvSpPr>
            <a:spLocks noChangeArrowheads="1"/>
          </p:cNvSpPr>
          <p:nvPr/>
        </p:nvSpPr>
        <p:spPr bwMode="gray">
          <a:xfrm rot="20584390">
            <a:off x="6751638" y="3206750"/>
            <a:ext cx="2533650" cy="573088"/>
          </a:xfrm>
          <a:prstGeom prst="parallelogram">
            <a:avLst>
              <a:gd name="adj" fmla="val 29965"/>
            </a:avLst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800"/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4114800" y="5838825"/>
            <a:ext cx="1079500" cy="633413"/>
            <a:chOff x="2680" y="3678"/>
            <a:chExt cx="680" cy="399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/>
                <a:t>LOGO</a:t>
              </a: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ru-RU" sz="1800">
                <a:solidFill>
                  <a:schemeClr val="tx2"/>
                </a:solidFill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457200" y="2133600"/>
            <a:ext cx="54752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371600"/>
            <a:ext cx="8077200" cy="682625"/>
          </a:xfrm>
        </p:spPr>
        <p:txBody>
          <a:bodyPr/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0F6B23D-C15B-4820-8B34-62A266FC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CA20-79AE-4444-8E95-9A4986488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B139C-F358-4A36-88EA-B6574DC1F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C036B-74B5-40BE-84D7-02FADF062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58D2C-36A4-4FCA-9A56-09353FBF9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0B37-32D7-41D1-882B-7D9BF1CA3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FE1B0-8709-49DD-98F4-417A2B6DC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2DC34-3078-4897-934B-840AC7DFF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F331-A00F-4151-88EA-A07D8D8B8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B02CA-DAF7-4E4F-A3F0-425471E4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6D59-2D80-49DC-83BF-9E1279E27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D042-7095-4325-9E15-DA9C3A72F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64" name="Image" r:id="rId15" imgW="13003175" imgH="1612698" progId="">
              <p:embed/>
            </p:oleObj>
          </a:graphicData>
        </a:graphic>
      </p:graphicFrame>
      <p:sp>
        <p:nvSpPr>
          <p:cNvPr id="1060" name="Freeform 36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1800"/>
          </a:p>
        </p:txBody>
      </p:sp>
      <p:grpSp>
        <p:nvGrpSpPr>
          <p:cNvPr id="1062" name="Group 37"/>
          <p:cNvGrpSpPr>
            <a:grpSpLocks/>
          </p:cNvGrpSpPr>
          <p:nvPr/>
        </p:nvGrpSpPr>
        <p:grpSpPr bwMode="auto">
          <a:xfrm>
            <a:off x="0" y="914400"/>
            <a:ext cx="9144000" cy="350838"/>
            <a:chOff x="0" y="672"/>
            <a:chExt cx="5760" cy="221"/>
          </a:xfrm>
        </p:grpSpPr>
        <p:sp>
          <p:nvSpPr>
            <p:cNvPr id="2" name="AutoShape 38" descr="06"/>
            <p:cNvSpPr>
              <a:spLocks noChangeArrowheads="1"/>
            </p:cNvSpPr>
            <p:nvPr userDrawn="1"/>
          </p:nvSpPr>
          <p:spPr bwMode="gray">
            <a:xfrm>
              <a:off x="0" y="674"/>
              <a:ext cx="1443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6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3" name="AutoShape 39" descr="05"/>
            <p:cNvSpPr>
              <a:spLocks noChangeArrowheads="1"/>
            </p:cNvSpPr>
            <p:nvPr userDrawn="1"/>
          </p:nvSpPr>
          <p:spPr bwMode="gray">
            <a:xfrm>
              <a:off x="1434" y="674"/>
              <a:ext cx="1446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7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64" name="AutoShape 40" descr="03"/>
            <p:cNvSpPr>
              <a:spLocks noChangeArrowheads="1"/>
            </p:cNvSpPr>
            <p:nvPr userDrawn="1"/>
          </p:nvSpPr>
          <p:spPr bwMode="gray">
            <a:xfrm>
              <a:off x="2876" y="674"/>
              <a:ext cx="1449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  <p:sp>
          <p:nvSpPr>
            <p:cNvPr id="1065" name="AutoShape 41" descr="02"/>
            <p:cNvSpPr>
              <a:spLocks noChangeArrowheads="1"/>
            </p:cNvSpPr>
            <p:nvPr userDrawn="1"/>
          </p:nvSpPr>
          <p:spPr bwMode="gray">
            <a:xfrm>
              <a:off x="4322" y="672"/>
              <a:ext cx="1438" cy="219"/>
            </a:xfrm>
            <a:prstGeom prst="parallelogram">
              <a:avLst>
                <a:gd name="adj" fmla="val 0"/>
              </a:avLst>
            </a:prstGeom>
            <a:blipFill dpi="0" rotWithShape="1">
              <a:blip r:embed="rId1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800"/>
            </a:p>
          </p:txBody>
        </p:sp>
      </p:grpSp>
      <p:sp>
        <p:nvSpPr>
          <p:cNvPr id="10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9F954D-ECEB-4293-B0A1-953AFFA0F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6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286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D:\Гимназия\lal applic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357290" cy="160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572125" y="5000625"/>
            <a:ext cx="3571875" cy="747713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1B1D4E"/>
                </a:solidFill>
                <a:latin typeface="Times New Roman" pitchFamily="18" charset="0"/>
                <a:cs typeface="Times New Roman" pitchFamily="18" charset="0"/>
              </a:rPr>
              <a:t>Чупракова Н.В.,  </a:t>
            </a:r>
          </a:p>
          <a:p>
            <a:pPr eaLnBrk="1" hangingPunct="1"/>
            <a:r>
              <a:rPr lang="ru-RU" sz="1600" b="1" dirty="0" smtClean="0">
                <a:solidFill>
                  <a:srgbClr val="1B1D4E"/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  <a:endParaRPr lang="en-US" sz="1600" b="1" dirty="0" smtClean="0">
              <a:solidFill>
                <a:srgbClr val="1B1D4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00500" y="5857875"/>
            <a:ext cx="1285875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5366" name="Rectangle 9"/>
          <p:cNvSpPr>
            <a:spLocks noChangeArrowheads="1"/>
          </p:cNvSpPr>
          <p:nvPr/>
        </p:nvSpPr>
        <p:spPr bwMode="auto">
          <a:xfrm>
            <a:off x="500034" y="2428868"/>
            <a:ext cx="7961312" cy="1200329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66"/>
                </a:solidFill>
              </a:rPr>
              <a:t>Достижение </a:t>
            </a:r>
            <a:r>
              <a:rPr lang="ru-RU" sz="1800" b="1" dirty="0">
                <a:solidFill>
                  <a:srgbClr val="000066"/>
                </a:solidFill>
              </a:rPr>
              <a:t>планируемых результатов освоения ООП: 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</a:rPr>
              <a:t>от социального заказа</a:t>
            </a:r>
          </a:p>
          <a:p>
            <a:pPr algn="ctr"/>
            <a:r>
              <a:rPr lang="ru-RU" sz="1800" b="1" dirty="0">
                <a:solidFill>
                  <a:srgbClr val="000066"/>
                </a:solidFill>
              </a:rPr>
              <a:t> к мониторингу </a:t>
            </a:r>
            <a:r>
              <a:rPr lang="ru-RU" sz="1800" b="1" dirty="0" err="1">
                <a:solidFill>
                  <a:srgbClr val="000066"/>
                </a:solidFill>
              </a:rPr>
              <a:t>метапредметных</a:t>
            </a:r>
            <a:r>
              <a:rPr lang="ru-RU" sz="1800" b="1" dirty="0">
                <a:solidFill>
                  <a:srgbClr val="000066"/>
                </a:solidFill>
              </a:rPr>
              <a:t> результатов</a:t>
            </a:r>
          </a:p>
          <a:p>
            <a:pPr algn="ctr"/>
            <a:endParaRPr lang="en-US" sz="1800" b="1" dirty="0">
              <a:solidFill>
                <a:srgbClr val="00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28572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Республиканская научно-практическая конференция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«Реализация ФГОС как механизм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инновационного развития образовательной организации 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и профессионального развития педагога»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173836"/>
            <a:ext cx="8226720" cy="590867"/>
          </a:xfrm>
        </p:spPr>
        <p:txBody>
          <a:bodyPr/>
          <a:lstStyle/>
          <a:p>
            <a:pPr>
              <a:defRPr/>
            </a:pPr>
            <a: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Оценка достижения </a:t>
            </a:r>
            <a:b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 результатов</a:t>
            </a:r>
            <a:b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класс</a:t>
            </a:r>
            <a:endParaRPr lang="en-US" sz="1996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3507" name="AutoShape 3"/>
          <p:cNvSpPr>
            <a:spLocks noChangeArrowheads="1"/>
          </p:cNvSpPr>
          <p:nvPr/>
        </p:nvSpPr>
        <p:spPr bwMode="gray">
          <a:xfrm rot="5400000">
            <a:off x="494618" y="3923846"/>
            <a:ext cx="2668089" cy="2351429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/>
          </a:p>
        </p:txBody>
      </p:sp>
      <p:sp>
        <p:nvSpPr>
          <p:cNvPr id="12294" name="Freeform 4"/>
          <p:cNvSpPr>
            <a:spLocks/>
          </p:cNvSpPr>
          <p:nvPr/>
        </p:nvSpPr>
        <p:spPr bwMode="gray">
          <a:xfrm>
            <a:off x="828001" y="3764521"/>
            <a:ext cx="2007360" cy="480960"/>
          </a:xfrm>
          <a:custGeom>
            <a:avLst/>
            <a:gdLst>
              <a:gd name="T0" fmla="*/ 15180661 w 1270"/>
              <a:gd name="T1" fmla="*/ 927850066 h 303"/>
              <a:gd name="T2" fmla="*/ 63761563 w 1270"/>
              <a:gd name="T3" fmla="*/ 542010695 h 303"/>
              <a:gd name="T4" fmla="*/ 522244692 w 1270"/>
              <a:gd name="T5" fmla="*/ 67368324 h 303"/>
              <a:gd name="T6" fmla="*/ 1096105699 w 1270"/>
              <a:gd name="T7" fmla="*/ 33684162 h 303"/>
              <a:gd name="T8" fmla="*/ 2147483647 w 1270"/>
              <a:gd name="T9" fmla="*/ 36746516 h 303"/>
              <a:gd name="T10" fmla="*/ 2147483647 w 1270"/>
              <a:gd name="T11" fmla="*/ 42871225 h 303"/>
              <a:gd name="T12" fmla="*/ 2147483647 w 1270"/>
              <a:gd name="T13" fmla="*/ 578757197 h 303"/>
              <a:gd name="T14" fmla="*/ 2147483647 w 1270"/>
              <a:gd name="T15" fmla="*/ 924787711 h 303"/>
              <a:gd name="T16" fmla="*/ 15180661 w 1270"/>
              <a:gd name="T17" fmla="*/ 927850066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0"/>
              <a:gd name="T28" fmla="*/ 0 h 303"/>
              <a:gd name="T29" fmla="*/ 1270 w 1270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endParaRPr lang="ru-RU" altLang="ru-RU" sz="1270"/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gray">
          <a:xfrm>
            <a:off x="914401" y="3755880"/>
            <a:ext cx="1915200" cy="361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eaLnBrk="0"/>
            <a:endParaRPr lang="en-US" altLang="ru-RU" sz="1270" dirty="0">
              <a:solidFill>
                <a:srgbClr val="1C1C1C"/>
              </a:solidFill>
            </a:endParaRP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Анализ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Синтез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Сравнение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Классификация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Обобщение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Причинно-следственные связи</a:t>
            </a:r>
          </a:p>
          <a:p>
            <a:pPr eaLnBrk="0"/>
            <a:r>
              <a:rPr lang="ru-RU" altLang="ru-RU" sz="1270" b="1" dirty="0"/>
              <a:t>Аналогии</a:t>
            </a:r>
          </a:p>
          <a:p>
            <a:pPr eaLnBrk="0"/>
            <a:r>
              <a:rPr lang="ru-RU" altLang="ru-RU" sz="1270" b="1" dirty="0"/>
              <a:t>Отнесение к понятию</a:t>
            </a:r>
          </a:p>
          <a:p>
            <a:pPr eaLnBrk="0"/>
            <a:r>
              <a:rPr lang="ru-RU" altLang="ru-RU" sz="1270" b="1" dirty="0"/>
              <a:t>Работа с диаграммами</a:t>
            </a:r>
          </a:p>
          <a:p>
            <a:pPr eaLnBrk="0"/>
            <a:r>
              <a:rPr lang="ru-RU" altLang="ru-RU" sz="1270" b="1" dirty="0"/>
              <a:t>Индуктивное умозаключение</a:t>
            </a:r>
          </a:p>
          <a:p>
            <a:pPr eaLnBrk="0"/>
            <a:endParaRPr lang="ru-RU" altLang="ru-RU" sz="1270" b="1" dirty="0">
              <a:solidFill>
                <a:srgbClr val="FF0000"/>
              </a:solidFill>
            </a:endParaRPr>
          </a:p>
          <a:p>
            <a:pPr eaLnBrk="0"/>
            <a:endParaRPr lang="ru-RU" altLang="ru-RU" sz="1270" dirty="0">
              <a:solidFill>
                <a:srgbClr val="1C1C1C"/>
              </a:solidFill>
            </a:endParaRPr>
          </a:p>
          <a:p>
            <a:pPr eaLnBrk="0"/>
            <a:endParaRPr lang="ru-RU" altLang="ru-RU" sz="1270" dirty="0">
              <a:solidFill>
                <a:srgbClr val="1C1C1C"/>
              </a:solidFill>
            </a:endParaRPr>
          </a:p>
          <a:p>
            <a:pPr eaLnBrk="0"/>
            <a:endParaRPr lang="en-US" altLang="ru-RU" sz="1270" dirty="0">
              <a:solidFill>
                <a:srgbClr val="1C1C1C"/>
              </a:solidFill>
            </a:endParaRPr>
          </a:p>
        </p:txBody>
      </p:sp>
      <p:sp>
        <p:nvSpPr>
          <p:cNvPr id="1173511" name="AutoShape 7"/>
          <p:cNvSpPr>
            <a:spLocks noChangeArrowheads="1"/>
          </p:cNvSpPr>
          <p:nvPr/>
        </p:nvSpPr>
        <p:spPr bwMode="gray">
          <a:xfrm rot="5400000">
            <a:off x="3484679" y="3841602"/>
            <a:ext cx="2180996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/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gray">
          <a:xfrm>
            <a:off x="3722401" y="4147560"/>
            <a:ext cx="1895040" cy="18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Планирование</a:t>
            </a:r>
          </a:p>
          <a:p>
            <a:pPr eaLnBrk="0"/>
            <a:endParaRPr lang="ru-RU" altLang="ru-RU" sz="1270" b="1" dirty="0">
              <a:solidFill>
                <a:srgbClr val="1C1C1C"/>
              </a:solidFill>
            </a:endParaRP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Оценка</a:t>
            </a:r>
          </a:p>
          <a:p>
            <a:pPr eaLnBrk="0"/>
            <a:endParaRPr lang="ru-RU" altLang="ru-RU" sz="1270" b="1" dirty="0">
              <a:solidFill>
                <a:srgbClr val="1C1C1C"/>
              </a:solidFill>
            </a:endParaRPr>
          </a:p>
          <a:p>
            <a:pPr eaLnBrk="0"/>
            <a:r>
              <a:rPr lang="ru-RU" altLang="ru-RU" sz="1270" b="1" dirty="0"/>
              <a:t>Контроль</a:t>
            </a:r>
          </a:p>
          <a:p>
            <a:pPr eaLnBrk="0"/>
            <a:endParaRPr lang="ru-RU" altLang="ru-RU" sz="1270" b="1" dirty="0"/>
          </a:p>
          <a:p>
            <a:pPr eaLnBrk="0"/>
            <a:r>
              <a:rPr lang="ru-RU" altLang="ru-RU" sz="1270" b="1" dirty="0"/>
              <a:t>Коррекция плана</a:t>
            </a:r>
          </a:p>
          <a:p>
            <a:pPr eaLnBrk="0"/>
            <a:endParaRPr lang="ru-RU" altLang="ru-RU" sz="1270" b="1" dirty="0"/>
          </a:p>
          <a:p>
            <a:pPr eaLnBrk="0"/>
            <a:r>
              <a:rPr lang="ru-RU" altLang="ru-RU" sz="1270" b="1" dirty="0"/>
              <a:t>Граница знания </a:t>
            </a:r>
            <a:endParaRPr lang="en-US" altLang="ru-RU" sz="1270" dirty="0"/>
          </a:p>
        </p:txBody>
      </p:sp>
      <p:sp>
        <p:nvSpPr>
          <p:cNvPr id="1173515" name="AutoShape 11"/>
          <p:cNvSpPr>
            <a:spLocks noChangeArrowheads="1"/>
          </p:cNvSpPr>
          <p:nvPr/>
        </p:nvSpPr>
        <p:spPr bwMode="gray">
          <a:xfrm rot="5400000">
            <a:off x="6041643" y="3788247"/>
            <a:ext cx="2482065" cy="228611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/>
          </a:p>
        </p:txBody>
      </p:sp>
      <p:sp>
        <p:nvSpPr>
          <p:cNvPr id="12303" name="Freeform 12"/>
          <p:cNvSpPr>
            <a:spLocks/>
          </p:cNvSpPr>
          <p:nvPr/>
        </p:nvSpPr>
        <p:spPr bwMode="gray">
          <a:xfrm>
            <a:off x="6275521" y="3761640"/>
            <a:ext cx="2007360" cy="483840"/>
          </a:xfrm>
          <a:custGeom>
            <a:avLst/>
            <a:gdLst>
              <a:gd name="T0" fmla="*/ 0 w 1259"/>
              <a:gd name="T1" fmla="*/ 954750258 h 298"/>
              <a:gd name="T2" fmla="*/ 21627039 w 1259"/>
              <a:gd name="T3" fmla="*/ 547860867 h 298"/>
              <a:gd name="T4" fmla="*/ 512872357 w 1259"/>
              <a:gd name="T5" fmla="*/ 44853924 h 298"/>
              <a:gd name="T6" fmla="*/ 1099896046 w 1259"/>
              <a:gd name="T7" fmla="*/ 41649945 h 298"/>
              <a:gd name="T8" fmla="*/ 2147483647 w 1259"/>
              <a:gd name="T9" fmla="*/ 32038010 h 298"/>
              <a:gd name="T10" fmla="*/ 2147483647 w 1259"/>
              <a:gd name="T11" fmla="*/ 38445967 h 298"/>
              <a:gd name="T12" fmla="*/ 2147483647 w 1259"/>
              <a:gd name="T13" fmla="*/ 595916966 h 298"/>
              <a:gd name="T14" fmla="*/ 2147483647 w 1259"/>
              <a:gd name="T15" fmla="*/ 951546279 h 298"/>
              <a:gd name="T16" fmla="*/ 0 w 1259"/>
              <a:gd name="T17" fmla="*/ 954750258 h 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9"/>
              <a:gd name="T28" fmla="*/ 0 h 298"/>
              <a:gd name="T29" fmla="*/ 1259 w 1259"/>
              <a:gd name="T30" fmla="*/ 298 h 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9" h="298">
                <a:moveTo>
                  <a:pt x="0" y="298"/>
                </a:moveTo>
                <a:lnTo>
                  <a:pt x="7" y="171"/>
                </a:lnTo>
                <a:cubicBezTo>
                  <a:pt x="35" y="124"/>
                  <a:pt x="108" y="40"/>
                  <a:pt x="166" y="14"/>
                </a:cubicBezTo>
                <a:lnTo>
                  <a:pt x="356" y="13"/>
                </a:lnTo>
                <a:cubicBezTo>
                  <a:pt x="482" y="12"/>
                  <a:pt x="805" y="10"/>
                  <a:pt x="922" y="10"/>
                </a:cubicBezTo>
                <a:cubicBezTo>
                  <a:pt x="1039" y="10"/>
                  <a:pt x="988" y="0"/>
                  <a:pt x="1060" y="12"/>
                </a:cubicBezTo>
                <a:cubicBezTo>
                  <a:pt x="1132" y="24"/>
                  <a:pt x="1204" y="81"/>
                  <a:pt x="1249" y="186"/>
                </a:cubicBezTo>
                <a:cubicBezTo>
                  <a:pt x="1259" y="258"/>
                  <a:pt x="1255" y="297"/>
                  <a:pt x="1255" y="297"/>
                </a:cubicBezTo>
                <a:lnTo>
                  <a:pt x="0" y="298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endParaRPr lang="ru-RU" altLang="ru-RU" sz="1270"/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gray">
          <a:xfrm>
            <a:off x="6140161" y="4016521"/>
            <a:ext cx="2481120" cy="14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eaLnBrk="0"/>
            <a:r>
              <a:rPr lang="ru-RU" altLang="ru-RU" sz="1270" b="1" dirty="0"/>
              <a:t>Речевое высказывание</a:t>
            </a:r>
          </a:p>
          <a:p>
            <a:pPr eaLnBrk="0"/>
            <a:endParaRPr lang="ru-RU" altLang="ru-RU" sz="1270" b="1" dirty="0"/>
          </a:p>
          <a:p>
            <a:pPr eaLnBrk="0"/>
            <a:r>
              <a:rPr lang="ru-RU" altLang="ru-RU" sz="1270" b="1" dirty="0"/>
              <a:t>Точка зрения</a:t>
            </a:r>
          </a:p>
          <a:p>
            <a:pPr eaLnBrk="0"/>
            <a:endParaRPr lang="ru-RU" altLang="ru-RU" sz="1270" b="1" dirty="0"/>
          </a:p>
          <a:p>
            <a:pPr eaLnBrk="0"/>
            <a:r>
              <a:rPr lang="ru-RU" altLang="ru-RU" sz="1270" b="1" dirty="0"/>
              <a:t>Вопросы</a:t>
            </a:r>
          </a:p>
          <a:p>
            <a:pPr eaLnBrk="0"/>
            <a:endParaRPr lang="ru-RU" altLang="ru-RU" sz="1270" b="1" dirty="0"/>
          </a:p>
          <a:p>
            <a:pPr eaLnBrk="0"/>
            <a:r>
              <a:rPr lang="ru-RU" altLang="ru-RU" sz="1270" b="1" dirty="0"/>
              <a:t>Объединение информации</a:t>
            </a:r>
            <a:endParaRPr lang="en-US" altLang="ru-RU" sz="1270" dirty="0"/>
          </a:p>
        </p:txBody>
      </p:sp>
      <p:grpSp>
        <p:nvGrpSpPr>
          <p:cNvPr id="12305" name="Group 15"/>
          <p:cNvGrpSpPr>
            <a:grpSpLocks/>
          </p:cNvGrpSpPr>
          <p:nvPr/>
        </p:nvGrpSpPr>
        <p:grpSpPr bwMode="auto">
          <a:xfrm>
            <a:off x="3378241" y="1787401"/>
            <a:ext cx="2383200" cy="538560"/>
            <a:chOff x="2251" y="1126"/>
            <a:chExt cx="1501" cy="339"/>
          </a:xfrm>
        </p:grpSpPr>
        <p:sp>
          <p:nvSpPr>
            <p:cNvPr id="117352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7352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</p:grpSp>
      <p:sp>
        <p:nvSpPr>
          <p:cNvPr id="12306" name="Rectangle 18"/>
          <p:cNvSpPr>
            <a:spLocks noChangeArrowheads="1"/>
          </p:cNvSpPr>
          <p:nvPr/>
        </p:nvSpPr>
        <p:spPr bwMode="gray">
          <a:xfrm>
            <a:off x="3847681" y="1857960"/>
            <a:ext cx="1343872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ru-RU" altLang="ru-RU" sz="1270" b="1">
                <a:solidFill>
                  <a:srgbClr val="1C1C1C"/>
                </a:solidFill>
              </a:rPr>
              <a:t>Регулятивные</a:t>
            </a:r>
            <a:endParaRPr lang="en-US" altLang="ru-RU" sz="1270" b="1">
              <a:solidFill>
                <a:srgbClr val="1C1C1C"/>
              </a:solidFill>
            </a:endParaRPr>
          </a:p>
        </p:txBody>
      </p:sp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6105600" y="1787401"/>
            <a:ext cx="2384640" cy="538560"/>
            <a:chOff x="3969" y="1126"/>
            <a:chExt cx="1502" cy="339"/>
          </a:xfrm>
        </p:grpSpPr>
        <p:sp>
          <p:nvSpPr>
            <p:cNvPr id="117352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7352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</p:grpSp>
      <p:sp>
        <p:nvSpPr>
          <p:cNvPr id="12308" name="Rectangle 22"/>
          <p:cNvSpPr>
            <a:spLocks noChangeArrowheads="1"/>
          </p:cNvSpPr>
          <p:nvPr/>
        </p:nvSpPr>
        <p:spPr bwMode="gray">
          <a:xfrm>
            <a:off x="6269760" y="1857960"/>
            <a:ext cx="2430720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r>
              <a:rPr lang="ru-RU" altLang="ru-RU" sz="1270" b="1">
                <a:solidFill>
                  <a:srgbClr val="1C1C1C"/>
                </a:solidFill>
              </a:rPr>
              <a:t>Коммуникативные</a:t>
            </a:r>
            <a:endParaRPr lang="en-US" altLang="ru-RU" sz="1270" b="1">
              <a:solidFill>
                <a:srgbClr val="1C1C1C"/>
              </a:solidFill>
            </a:endParaRPr>
          </a:p>
        </p:txBody>
      </p:sp>
      <p:grpSp>
        <p:nvGrpSpPr>
          <p:cNvPr id="12309" name="Group 23"/>
          <p:cNvGrpSpPr>
            <a:grpSpLocks/>
          </p:cNvGrpSpPr>
          <p:nvPr/>
        </p:nvGrpSpPr>
        <p:grpSpPr bwMode="auto">
          <a:xfrm>
            <a:off x="685440" y="1787401"/>
            <a:ext cx="2384640" cy="538560"/>
            <a:chOff x="555" y="1126"/>
            <a:chExt cx="1502" cy="339"/>
          </a:xfrm>
        </p:grpSpPr>
        <p:sp>
          <p:nvSpPr>
            <p:cNvPr id="117352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7352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</p:grpSp>
      <p:sp>
        <p:nvSpPr>
          <p:cNvPr id="12310" name="Rectangle 26"/>
          <p:cNvSpPr>
            <a:spLocks noChangeArrowheads="1"/>
          </p:cNvSpPr>
          <p:nvPr/>
        </p:nvSpPr>
        <p:spPr bwMode="gray">
          <a:xfrm>
            <a:off x="1157761" y="1857960"/>
            <a:ext cx="1562200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ru-RU" altLang="ru-RU" sz="1270" b="1">
                <a:solidFill>
                  <a:srgbClr val="1C1C1C"/>
                </a:solidFill>
              </a:rPr>
              <a:t>Познавательные</a:t>
            </a:r>
            <a:endParaRPr lang="en-US" altLang="ru-RU" sz="1270" b="1">
              <a:solidFill>
                <a:srgbClr val="1C1C1C"/>
              </a:solidFill>
            </a:endParaRPr>
          </a:p>
        </p:txBody>
      </p:sp>
      <p:sp>
        <p:nvSpPr>
          <p:cNvPr id="1173531" name="AutoShape 27"/>
          <p:cNvSpPr>
            <a:spLocks noChangeArrowheads="1"/>
          </p:cNvSpPr>
          <p:nvPr/>
        </p:nvSpPr>
        <p:spPr bwMode="gray">
          <a:xfrm flipV="1">
            <a:off x="871201" y="2361961"/>
            <a:ext cx="1981440" cy="137232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 dirty="0"/>
          </a:p>
        </p:txBody>
      </p:sp>
      <p:sp>
        <p:nvSpPr>
          <p:cNvPr id="1173532" name="AutoShape 28"/>
          <p:cNvSpPr>
            <a:spLocks noChangeArrowheads="1"/>
          </p:cNvSpPr>
          <p:nvPr/>
        </p:nvSpPr>
        <p:spPr bwMode="gray">
          <a:xfrm flipV="1">
            <a:off x="3538081" y="2361961"/>
            <a:ext cx="1981440" cy="137232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 dirty="0"/>
          </a:p>
        </p:txBody>
      </p:sp>
      <p:sp>
        <p:nvSpPr>
          <p:cNvPr id="1173533" name="AutoShape 29"/>
          <p:cNvSpPr>
            <a:spLocks noChangeArrowheads="1"/>
          </p:cNvSpPr>
          <p:nvPr/>
        </p:nvSpPr>
        <p:spPr bwMode="gray">
          <a:xfrm flipV="1">
            <a:off x="6281280" y="2361961"/>
            <a:ext cx="1981440" cy="137232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 dirty="0"/>
          </a:p>
        </p:txBody>
      </p:sp>
      <p:pic>
        <p:nvPicPr>
          <p:cNvPr id="12314" name="Picture 6" descr="C:\Users\НатальяВалентиновна\Desktop\2727439466318121423920511_source_8885a46196dab742f7f268b9617fde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0"/>
            <a:ext cx="2220480" cy="15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19672" y="2780928"/>
            <a:ext cx="599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 flipH="1">
            <a:off x="4473701" y="2852936"/>
            <a:ext cx="242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236296" y="2924944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520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он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8" y="836712"/>
            <a:ext cx="8856984" cy="51091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3235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AutoShape 1"/>
          <p:cNvSpPr>
            <a:spLocks noChangeArrowheads="1"/>
          </p:cNvSpPr>
          <p:nvPr/>
        </p:nvSpPr>
        <p:spPr bwMode="auto">
          <a:xfrm rot="-7500000">
            <a:off x="4619625" y="279401"/>
            <a:ext cx="1374775" cy="39624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A43010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 rot="-6660000">
            <a:off x="4873625" y="458788"/>
            <a:ext cx="1374775" cy="39624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FFE6CD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 rot="-780000">
            <a:off x="4540250" y="2667000"/>
            <a:ext cx="1374775" cy="39624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4516AE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 rot="5460000">
            <a:off x="2436812" y="2055813"/>
            <a:ext cx="1374775" cy="39624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00499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303713" y="2743200"/>
            <a:ext cx="1374775" cy="39624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D5DDF3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 rot="6240000">
            <a:off x="2409825" y="1847851"/>
            <a:ext cx="1374775" cy="39624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rgbClr val="A2EAE8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63938" y="2708275"/>
            <a:ext cx="1598612" cy="1598613"/>
            <a:chOff x="2265" y="1707"/>
            <a:chExt cx="1007" cy="1007"/>
          </a:xfrm>
        </p:grpSpPr>
        <p:sp>
          <p:nvSpPr>
            <p:cNvPr id="65545" name="Oval 8"/>
            <p:cNvSpPr>
              <a:spLocks noChangeArrowheads="1"/>
            </p:cNvSpPr>
            <p:nvPr/>
          </p:nvSpPr>
          <p:spPr bwMode="auto">
            <a:xfrm>
              <a:off x="2265" y="1707"/>
              <a:ext cx="1007" cy="1007"/>
            </a:xfrm>
            <a:prstGeom prst="ellipse">
              <a:avLst/>
            </a:prstGeom>
            <a:gradFill rotWithShape="0">
              <a:gsLst>
                <a:gs pos="0">
                  <a:srgbClr val="6E1E1E"/>
                </a:gs>
                <a:gs pos="100000">
                  <a:srgbClr val="F14343"/>
                </a:gs>
              </a:gsLst>
              <a:lin ang="5400000" scaled="1"/>
            </a:gradFill>
            <a:ln w="381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>
                <a:cs typeface="Arial" charset="0"/>
              </a:endParaRPr>
            </a:p>
          </p:txBody>
        </p:sp>
        <p:sp>
          <p:nvSpPr>
            <p:cNvPr id="65546" name="AutoShape 9"/>
            <p:cNvSpPr>
              <a:spLocks noChangeArrowheads="1"/>
            </p:cNvSpPr>
            <p:nvPr/>
          </p:nvSpPr>
          <p:spPr bwMode="auto">
            <a:xfrm>
              <a:off x="2380" y="1723"/>
              <a:ext cx="777" cy="379"/>
            </a:xfrm>
            <a:custGeom>
              <a:avLst/>
              <a:gdLst>
                <a:gd name="T0" fmla="*/ 736 w 1321"/>
                <a:gd name="T1" fmla="*/ 169 h 712"/>
                <a:gd name="T2" fmla="*/ 746 w 1321"/>
                <a:gd name="T3" fmla="*/ 187 h 712"/>
                <a:gd name="T4" fmla="*/ 748 w 1321"/>
                <a:gd name="T5" fmla="*/ 203 h 712"/>
                <a:gd name="T6" fmla="*/ 745 w 1321"/>
                <a:gd name="T7" fmla="*/ 218 h 712"/>
                <a:gd name="T8" fmla="*/ 735 w 1321"/>
                <a:gd name="T9" fmla="*/ 232 h 712"/>
                <a:gd name="T10" fmla="*/ 720 w 1321"/>
                <a:gd name="T11" fmla="*/ 244 h 712"/>
                <a:gd name="T12" fmla="*/ 702 w 1321"/>
                <a:gd name="T13" fmla="*/ 255 h 712"/>
                <a:gd name="T14" fmla="*/ 677 w 1321"/>
                <a:gd name="T15" fmla="*/ 265 h 712"/>
                <a:gd name="T16" fmla="*/ 649 w 1321"/>
                <a:gd name="T17" fmla="*/ 274 h 712"/>
                <a:gd name="T18" fmla="*/ 618 w 1321"/>
                <a:gd name="T19" fmla="*/ 282 h 712"/>
                <a:gd name="T20" fmla="*/ 583 w 1321"/>
                <a:gd name="T21" fmla="*/ 288 h 712"/>
                <a:gd name="T22" fmla="*/ 548 w 1321"/>
                <a:gd name="T23" fmla="*/ 293 h 712"/>
                <a:gd name="T24" fmla="*/ 507 w 1321"/>
                <a:gd name="T25" fmla="*/ 297 h 712"/>
                <a:gd name="T26" fmla="*/ 466 w 1321"/>
                <a:gd name="T27" fmla="*/ 300 h 712"/>
                <a:gd name="T28" fmla="*/ 450 w 1321"/>
                <a:gd name="T29" fmla="*/ 301 h 712"/>
                <a:gd name="T30" fmla="*/ 269 w 1321"/>
                <a:gd name="T31" fmla="*/ 301 h 712"/>
                <a:gd name="T32" fmla="*/ 267 w 1321"/>
                <a:gd name="T33" fmla="*/ 301 h 712"/>
                <a:gd name="T34" fmla="*/ 231 w 1321"/>
                <a:gd name="T35" fmla="*/ 299 h 712"/>
                <a:gd name="T36" fmla="*/ 197 w 1321"/>
                <a:gd name="T37" fmla="*/ 297 h 712"/>
                <a:gd name="T38" fmla="*/ 165 w 1321"/>
                <a:gd name="T39" fmla="*/ 294 h 712"/>
                <a:gd name="T40" fmla="*/ 134 w 1321"/>
                <a:gd name="T41" fmla="*/ 291 h 712"/>
                <a:gd name="T42" fmla="*/ 105 w 1321"/>
                <a:gd name="T43" fmla="*/ 286 h 712"/>
                <a:gd name="T44" fmla="*/ 79 w 1321"/>
                <a:gd name="T45" fmla="*/ 279 h 712"/>
                <a:gd name="T46" fmla="*/ 58 w 1321"/>
                <a:gd name="T47" fmla="*/ 274 h 712"/>
                <a:gd name="T48" fmla="*/ 38 w 1321"/>
                <a:gd name="T49" fmla="*/ 266 h 712"/>
                <a:gd name="T50" fmla="*/ 22 w 1321"/>
                <a:gd name="T51" fmla="*/ 257 h 712"/>
                <a:gd name="T52" fmla="*/ 11 w 1321"/>
                <a:gd name="T53" fmla="*/ 246 h 712"/>
                <a:gd name="T54" fmla="*/ 4 w 1321"/>
                <a:gd name="T55" fmla="*/ 234 h 712"/>
                <a:gd name="T56" fmla="*/ 0 w 1321"/>
                <a:gd name="T57" fmla="*/ 221 h 712"/>
                <a:gd name="T58" fmla="*/ 0 w 1321"/>
                <a:gd name="T59" fmla="*/ 219 h 712"/>
                <a:gd name="T60" fmla="*/ 2 w 1321"/>
                <a:gd name="T61" fmla="*/ 205 h 712"/>
                <a:gd name="T62" fmla="*/ 9 w 1321"/>
                <a:gd name="T63" fmla="*/ 188 h 712"/>
                <a:gd name="T64" fmla="*/ 29 w 1321"/>
                <a:gd name="T65" fmla="*/ 156 h 712"/>
                <a:gd name="T66" fmla="*/ 53 w 1321"/>
                <a:gd name="T67" fmla="*/ 126 h 712"/>
                <a:gd name="T68" fmla="*/ 83 w 1321"/>
                <a:gd name="T69" fmla="*/ 99 h 712"/>
                <a:gd name="T70" fmla="*/ 115 w 1321"/>
                <a:gd name="T71" fmla="*/ 75 h 712"/>
                <a:gd name="T72" fmla="*/ 153 w 1321"/>
                <a:gd name="T73" fmla="*/ 53 h 712"/>
                <a:gd name="T74" fmla="*/ 194 w 1321"/>
                <a:gd name="T75" fmla="*/ 35 h 712"/>
                <a:gd name="T76" fmla="*/ 235 w 1321"/>
                <a:gd name="T77" fmla="*/ 20 h 712"/>
                <a:gd name="T78" fmla="*/ 282 w 1321"/>
                <a:gd name="T79" fmla="*/ 9 h 712"/>
                <a:gd name="T80" fmla="*/ 329 w 1321"/>
                <a:gd name="T81" fmla="*/ 2 h 712"/>
                <a:gd name="T82" fmla="*/ 378 w 1321"/>
                <a:gd name="T83" fmla="*/ 0 h 712"/>
                <a:gd name="T84" fmla="*/ 378 w 1321"/>
                <a:gd name="T85" fmla="*/ 0 h 712"/>
                <a:gd name="T86" fmla="*/ 430 w 1321"/>
                <a:gd name="T87" fmla="*/ 2 h 712"/>
                <a:gd name="T88" fmla="*/ 479 w 1321"/>
                <a:gd name="T89" fmla="*/ 10 h 712"/>
                <a:gd name="T90" fmla="*/ 528 w 1321"/>
                <a:gd name="T91" fmla="*/ 22 h 712"/>
                <a:gd name="T92" fmla="*/ 572 w 1321"/>
                <a:gd name="T93" fmla="*/ 38 h 712"/>
                <a:gd name="T94" fmla="*/ 613 w 1321"/>
                <a:gd name="T95" fmla="*/ 58 h 712"/>
                <a:gd name="T96" fmla="*/ 651 w 1321"/>
                <a:gd name="T97" fmla="*/ 82 h 712"/>
                <a:gd name="T98" fmla="*/ 684 w 1321"/>
                <a:gd name="T99" fmla="*/ 108 h 712"/>
                <a:gd name="T100" fmla="*/ 712 w 1321"/>
                <a:gd name="T101" fmla="*/ 137 h 712"/>
                <a:gd name="T102" fmla="*/ 736 w 1321"/>
                <a:gd name="T103" fmla="*/ 169 h 712"/>
                <a:gd name="T104" fmla="*/ 736 w 1321"/>
                <a:gd name="T105" fmla="*/ 169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0">
              <a:gsLst>
                <a:gs pos="0">
                  <a:srgbClr val="F14343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859338" y="1844675"/>
            <a:ext cx="3025775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latin typeface="Times New Roman" pitchFamily="18" charset="0"/>
              </a:rPr>
              <a:t>Познавательные универсальные действия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1187450" y="2781300"/>
            <a:ext cx="2701925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latin typeface="Times New Roman" pitchFamily="18" charset="0"/>
              </a:rPr>
              <a:t>Регулятивные универсальные действия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863610" y="4869160"/>
            <a:ext cx="3457575" cy="10178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latin typeface="Times New Roman" pitchFamily="18" charset="0"/>
              </a:rPr>
              <a:t>Коммуникативные универсальные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smtClean="0">
                <a:latin typeface="Times New Roman" pitchFamily="18" charset="0"/>
              </a:rPr>
              <a:t> действия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1571625" y="285750"/>
            <a:ext cx="62865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1" dirty="0" err="1" smtClean="0">
                <a:solidFill>
                  <a:schemeClr val="tx2"/>
                </a:solidFill>
              </a:rPr>
              <a:t>Метапредметные</a:t>
            </a:r>
            <a:r>
              <a:rPr lang="ru-RU" sz="1800" b="1" dirty="0" smtClean="0">
                <a:solidFill>
                  <a:schemeClr val="tx2"/>
                </a:solidFill>
              </a:rPr>
              <a:t> результаты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000875" y="6500813"/>
            <a:ext cx="2143125" cy="357187"/>
          </a:xfrm>
          <a:prstGeom prst="rect">
            <a:avLst/>
          </a:prstGeom>
          <a:solidFill>
            <a:srgbClr val="FFA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</p:spTree>
    <p:extLst>
      <p:ext uri="{BB962C8B-B14F-4D97-AF65-F5344CB8AC3E}">
        <p14:creationId xmlns="" xmlns:p14="http://schemas.microsoft.com/office/powerpoint/2010/main" val="2298561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11266" grpId="0" animBg="1"/>
      <p:bldP spid="11267" grpId="0" animBg="1"/>
      <p:bldP spid="11268" grpId="0" animBg="1"/>
      <p:bldP spid="11269" grpId="0" animBg="1"/>
      <p:bldP spid="11270" grpId="0" animBg="1"/>
      <p:bldP spid="11274" grpId="0"/>
      <p:bldP spid="11275" grpId="0"/>
      <p:bldP spid="112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НатальяВалентиновна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9681" y="2122920"/>
            <a:ext cx="2462400" cy="1641600"/>
          </a:xfrm>
          <a:noFill/>
        </p:spPr>
      </p:pic>
      <p:sp>
        <p:nvSpPr>
          <p:cNvPr id="7" name="Прямоугольник 6"/>
          <p:cNvSpPr/>
          <p:nvPr/>
        </p:nvSpPr>
        <p:spPr>
          <a:xfrm>
            <a:off x="1110241" y="4255561"/>
            <a:ext cx="7381440" cy="9019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270" dirty="0"/>
          </a:p>
          <a:p>
            <a:pPr algn="ctr">
              <a:defRPr/>
            </a:pPr>
            <a:r>
              <a:rPr lang="ru-RU" sz="399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Измеряю ТО, что РАЗВИВАЮ</a:t>
            </a:r>
            <a:r>
              <a:rPr lang="ru-RU" sz="399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9923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Валентиновна\Desktop\shkol_nyy_start_rabochaya_tetrad_dlya_pervoklassnikov_beglova_t_v_bityanova_m_r_teplickaya_a_g_2011_128087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1760" y="2056681"/>
            <a:ext cx="2620800" cy="2940480"/>
          </a:xfrm>
          <a:noFill/>
        </p:spPr>
      </p:pic>
      <p:pic>
        <p:nvPicPr>
          <p:cNvPr id="6147" name="Picture 3" descr="C:\Users\НатальяВалентиновна\Desktop\55e9237d685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01" y="1404361"/>
            <a:ext cx="1828800" cy="26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НатальяВалентиновна\Desktop\f4cf045cbc3c54fcc87b063b97b0b2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81" y="1404361"/>
            <a:ext cx="1771200" cy="26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:\Users\НатальяВалентиновна\Desktop\UUD4-1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21" y="4278601"/>
            <a:ext cx="2786400" cy="200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C:\Users\НатальяВалентиновна\Desktop\2727439466318121423920511_source_8885a46196dab742f7f268b9617fde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41" y="4474441"/>
            <a:ext cx="2488320" cy="178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7865"/>
            <a:ext cx="1296000" cy="8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7865"/>
            <a:ext cx="3359744" cy="839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6776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/>
              <a:t>Этапы формирования метапредметных умений</a:t>
            </a:r>
            <a:endParaRPr lang="en-US" altLang="ru-RU" sz="2000" dirty="0" smtClean="0"/>
          </a:p>
        </p:txBody>
      </p:sp>
      <p:grpSp>
        <p:nvGrpSpPr>
          <p:cNvPr id="25" name="Группа 24"/>
          <p:cNvGrpSpPr/>
          <p:nvPr/>
        </p:nvGrpSpPr>
        <p:grpSpPr>
          <a:xfrm>
            <a:off x="714348" y="2000240"/>
            <a:ext cx="7390080" cy="4060211"/>
            <a:chOff x="714348" y="2000240"/>
            <a:chExt cx="7390080" cy="4060211"/>
          </a:xfrm>
        </p:grpSpPr>
        <p:sp>
          <p:nvSpPr>
            <p:cNvPr id="1163267" name="Freeform 3"/>
            <p:cNvSpPr>
              <a:spLocks/>
            </p:cNvSpPr>
            <p:nvPr/>
          </p:nvSpPr>
          <p:spPr bwMode="ltGray">
            <a:xfrm>
              <a:off x="714348" y="2000240"/>
              <a:ext cx="7390080" cy="3273120"/>
            </a:xfrm>
            <a:custGeom>
              <a:avLst/>
              <a:gdLst/>
              <a:ahLst/>
              <a:cxnLst>
                <a:cxn ang="0">
                  <a:pos x="496" y="157"/>
                </a:cxn>
                <a:cxn ang="0">
                  <a:pos x="0" y="0"/>
                </a:cxn>
                <a:cxn ang="0">
                  <a:pos x="231" y="124"/>
                </a:cxn>
                <a:cxn ang="0">
                  <a:pos x="4282" y="2025"/>
                </a:cxn>
                <a:cxn ang="0">
                  <a:pos x="3974" y="2298"/>
                </a:cxn>
                <a:cxn ang="0">
                  <a:pos x="5190" y="2065"/>
                </a:cxn>
                <a:cxn ang="0">
                  <a:pos x="5039" y="1268"/>
                </a:cxn>
                <a:cxn ang="0">
                  <a:pos x="4748" y="1507"/>
                </a:cxn>
                <a:cxn ang="0">
                  <a:pos x="496" y="157"/>
                </a:cxn>
              </a:cxnLst>
              <a:rect l="0" t="0" r="r" b="b"/>
              <a:pathLst>
                <a:path w="5190" h="2298">
                  <a:moveTo>
                    <a:pt x="496" y="157"/>
                  </a:moveTo>
                  <a:lnTo>
                    <a:pt x="0" y="0"/>
                  </a:lnTo>
                  <a:lnTo>
                    <a:pt x="231" y="124"/>
                  </a:lnTo>
                  <a:lnTo>
                    <a:pt x="4282" y="2025"/>
                  </a:lnTo>
                  <a:lnTo>
                    <a:pt x="3974" y="2298"/>
                  </a:lnTo>
                  <a:lnTo>
                    <a:pt x="5190" y="2065"/>
                  </a:lnTo>
                  <a:lnTo>
                    <a:pt x="5039" y="1268"/>
                  </a:lnTo>
                  <a:lnTo>
                    <a:pt x="4748" y="1507"/>
                  </a:lnTo>
                  <a:lnTo>
                    <a:pt x="496" y="157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000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0000"/>
                    <a:invGamma/>
                  </a:scheme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63269" name="AutoShape 5"/>
            <p:cNvSpPr>
              <a:spLocks noChangeArrowheads="1"/>
            </p:cNvSpPr>
            <p:nvPr/>
          </p:nvSpPr>
          <p:spPr bwMode="gray">
            <a:xfrm>
              <a:off x="2982241" y="3051721"/>
              <a:ext cx="263520" cy="190080"/>
            </a:xfrm>
            <a:prstGeom prst="can">
              <a:avLst>
                <a:gd name="adj" fmla="val 27343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3568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63270" name="AutoShape 6"/>
            <p:cNvSpPr>
              <a:spLocks noChangeArrowheads="1"/>
            </p:cNvSpPr>
            <p:nvPr/>
          </p:nvSpPr>
          <p:spPr bwMode="gray">
            <a:xfrm>
              <a:off x="3967201" y="3367081"/>
              <a:ext cx="358560" cy="30816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3568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63271" name="AutoShape 7"/>
            <p:cNvSpPr>
              <a:spLocks noChangeArrowheads="1"/>
            </p:cNvSpPr>
            <p:nvPr/>
          </p:nvSpPr>
          <p:spPr bwMode="gray">
            <a:xfrm>
              <a:off x="6336000" y="4023721"/>
              <a:ext cx="564480" cy="682560"/>
            </a:xfrm>
            <a:prstGeom prst="can">
              <a:avLst>
                <a:gd name="adj" fmla="val 21434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3568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63272" name="AutoShape 8"/>
            <p:cNvSpPr>
              <a:spLocks noChangeArrowheads="1"/>
            </p:cNvSpPr>
            <p:nvPr/>
          </p:nvSpPr>
          <p:spPr bwMode="gray">
            <a:xfrm>
              <a:off x="5124961" y="3750120"/>
              <a:ext cx="442080" cy="426240"/>
            </a:xfrm>
            <a:prstGeom prst="can">
              <a:avLst>
                <a:gd name="adj" fmla="val 21667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tint val="3568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7416" name="Text Box 10"/>
            <p:cNvSpPr txBox="1">
              <a:spLocks noChangeArrowheads="1"/>
            </p:cNvSpPr>
            <p:nvPr/>
          </p:nvSpPr>
          <p:spPr bwMode="gray">
            <a:xfrm>
              <a:off x="2652480" y="2006281"/>
              <a:ext cx="1221120" cy="28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eaLnBrk="0">
                <a:spcBef>
                  <a:spcPct val="50000"/>
                </a:spcBef>
              </a:pPr>
              <a:r>
                <a:rPr lang="ru-RU" altLang="ru-RU" sz="1270" b="1"/>
                <a:t>1 этап</a:t>
              </a:r>
              <a:endParaRPr lang="en-US" altLang="ru-RU" sz="1270" b="1"/>
            </a:p>
          </p:txBody>
        </p:sp>
        <p:sp>
          <p:nvSpPr>
            <p:cNvPr id="17417" name="Text Box 11"/>
            <p:cNvSpPr txBox="1">
              <a:spLocks noChangeArrowheads="1"/>
            </p:cNvSpPr>
            <p:nvPr/>
          </p:nvSpPr>
          <p:spPr bwMode="gray">
            <a:xfrm>
              <a:off x="3687841" y="2012041"/>
              <a:ext cx="1221120" cy="28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eaLnBrk="0">
                <a:spcBef>
                  <a:spcPct val="50000"/>
                </a:spcBef>
              </a:pPr>
              <a:r>
                <a:rPr lang="ru-RU" altLang="ru-RU" sz="1270" b="1"/>
                <a:t>2 этап</a:t>
              </a:r>
              <a:endParaRPr lang="en-US" altLang="ru-RU" sz="1270" b="1"/>
            </a:p>
          </p:txBody>
        </p:sp>
        <p:sp>
          <p:nvSpPr>
            <p:cNvPr id="17418" name="Text Box 12"/>
            <p:cNvSpPr txBox="1">
              <a:spLocks noChangeArrowheads="1"/>
            </p:cNvSpPr>
            <p:nvPr/>
          </p:nvSpPr>
          <p:spPr bwMode="gray">
            <a:xfrm>
              <a:off x="4880161" y="2003401"/>
              <a:ext cx="1224000" cy="28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eaLnBrk="0">
                <a:spcBef>
                  <a:spcPct val="50000"/>
                </a:spcBef>
              </a:pPr>
              <a:r>
                <a:rPr lang="ru-RU" altLang="ru-RU" sz="1270" b="1"/>
                <a:t>3 этап</a:t>
              </a:r>
              <a:endParaRPr lang="en-US" altLang="ru-RU" sz="1270" b="1"/>
            </a:p>
          </p:txBody>
        </p:sp>
        <p:sp>
          <p:nvSpPr>
            <p:cNvPr id="17419" name="Text Box 13"/>
            <p:cNvSpPr txBox="1">
              <a:spLocks noChangeArrowheads="1"/>
            </p:cNvSpPr>
            <p:nvPr/>
          </p:nvSpPr>
          <p:spPr bwMode="gray">
            <a:xfrm>
              <a:off x="6134401" y="2001960"/>
              <a:ext cx="1222560" cy="287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eaLnBrk="0">
                <a:spcBef>
                  <a:spcPct val="50000"/>
                </a:spcBef>
              </a:pPr>
              <a:r>
                <a:rPr lang="ru-RU" altLang="ru-RU" sz="1270" b="1"/>
                <a:t>4 этап</a:t>
              </a:r>
              <a:endParaRPr lang="en-US" altLang="ru-RU" sz="1270" b="1"/>
            </a:p>
          </p:txBody>
        </p:sp>
        <p:sp>
          <p:nvSpPr>
            <p:cNvPr id="17420" name="Text Box 15"/>
            <p:cNvSpPr txBox="1">
              <a:spLocks noChangeArrowheads="1"/>
            </p:cNvSpPr>
            <p:nvPr/>
          </p:nvSpPr>
          <p:spPr bwMode="gray">
            <a:xfrm>
              <a:off x="1192321" y="3554280"/>
              <a:ext cx="2450880" cy="580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270" b="1">
                  <a:solidFill>
                    <a:srgbClr val="002060"/>
                  </a:solidFill>
                </a:rPr>
                <a:t> </a:t>
              </a:r>
              <a:r>
                <a:rPr lang="ru-RU" altLang="ru-RU" sz="1270" b="1">
                  <a:solidFill>
                    <a:srgbClr val="002060"/>
                  </a:solidFill>
                </a:rPr>
                <a:t>Предметный образец- </a:t>
              </a:r>
            </a:p>
            <a:p>
              <a:pPr algn="ctr">
                <a:spcBef>
                  <a:spcPct val="50000"/>
                </a:spcBef>
              </a:pPr>
              <a:r>
                <a:rPr lang="ru-RU" altLang="ru-RU" sz="1270" b="1">
                  <a:solidFill>
                    <a:srgbClr val="002060"/>
                  </a:solidFill>
                </a:rPr>
                <a:t>выполнение</a:t>
              </a:r>
              <a:endParaRPr lang="en-US" altLang="ru-RU" sz="1270" b="1">
                <a:solidFill>
                  <a:srgbClr val="002060"/>
                </a:solidFill>
              </a:endParaRPr>
            </a:p>
          </p:txBody>
        </p:sp>
        <p:sp>
          <p:nvSpPr>
            <p:cNvPr id="17421" name="Text Box 16"/>
            <p:cNvSpPr txBox="1">
              <a:spLocks noChangeArrowheads="1"/>
            </p:cNvSpPr>
            <p:nvPr/>
          </p:nvSpPr>
          <p:spPr bwMode="gray">
            <a:xfrm>
              <a:off x="2135521" y="4121641"/>
              <a:ext cx="2452320" cy="51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361" b="1" dirty="0"/>
                <a:t> </a:t>
              </a:r>
              <a:r>
                <a:rPr lang="ru-RU" altLang="ru-RU" sz="1361" b="1" dirty="0">
                  <a:solidFill>
                    <a:srgbClr val="002060"/>
                  </a:solidFill>
                </a:rPr>
                <a:t>Описание способа - выполнение</a:t>
              </a:r>
              <a:endParaRPr lang="en-US" altLang="ru-RU" sz="1361" b="1" dirty="0">
                <a:solidFill>
                  <a:srgbClr val="002060"/>
                </a:solidFill>
              </a:endParaRPr>
            </a:p>
          </p:txBody>
        </p:sp>
        <p:sp>
          <p:nvSpPr>
            <p:cNvPr id="17422" name="Text Box 17"/>
            <p:cNvSpPr txBox="1">
              <a:spLocks noChangeArrowheads="1"/>
            </p:cNvSpPr>
            <p:nvPr/>
          </p:nvSpPr>
          <p:spPr bwMode="gray">
            <a:xfrm>
              <a:off x="3348001" y="4686121"/>
              <a:ext cx="2452320" cy="51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361" b="1">
                  <a:solidFill>
                    <a:srgbClr val="002060"/>
                  </a:solidFill>
                </a:rPr>
                <a:t> </a:t>
              </a:r>
              <a:r>
                <a:rPr lang="ru-RU" altLang="ru-RU" sz="1361" b="1">
                  <a:solidFill>
                    <a:srgbClr val="002060"/>
                  </a:solidFill>
                </a:rPr>
                <a:t>Название способа- выполнение</a:t>
              </a:r>
              <a:endParaRPr lang="en-US" altLang="ru-RU" sz="1361" b="1">
                <a:solidFill>
                  <a:srgbClr val="002060"/>
                </a:solidFill>
              </a:endParaRPr>
            </a:p>
          </p:txBody>
        </p:sp>
        <p:sp>
          <p:nvSpPr>
            <p:cNvPr id="17423" name="Text Box 18"/>
            <p:cNvSpPr txBox="1">
              <a:spLocks noChangeArrowheads="1"/>
            </p:cNvSpPr>
            <p:nvPr/>
          </p:nvSpPr>
          <p:spPr bwMode="gray">
            <a:xfrm>
              <a:off x="4284001" y="5339881"/>
              <a:ext cx="2453760" cy="720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9" tIns="45714" rIns="91429" bIns="4571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1361" b="1"/>
                <a:t> </a:t>
              </a:r>
              <a:r>
                <a:rPr lang="ru-RU" altLang="ru-RU" sz="1361" b="1">
                  <a:solidFill>
                    <a:srgbClr val="002060"/>
                  </a:solidFill>
                </a:rPr>
                <a:t>Постановка цели – выбор способа -выполнение</a:t>
              </a:r>
              <a:endParaRPr lang="en-US" altLang="ru-RU" sz="1361" b="1">
                <a:solidFill>
                  <a:srgbClr val="002060"/>
                </a:solidFill>
              </a:endParaRPr>
            </a:p>
          </p:txBody>
        </p:sp>
        <p:cxnSp>
          <p:nvCxnSpPr>
            <p:cNvPr id="17424" name="AutoShape 20"/>
            <p:cNvCxnSpPr>
              <a:cxnSpLocks noChangeShapeType="1"/>
              <a:stCxn id="1163269" idx="3"/>
              <a:endCxn id="17420" idx="0"/>
            </p:cNvCxnSpPr>
            <p:nvPr/>
          </p:nvCxnSpPr>
          <p:spPr bwMode="gray">
            <a:xfrm rot="5400000">
              <a:off x="2609642" y="3049920"/>
              <a:ext cx="312479" cy="69624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5" name="AutoShape 21"/>
            <p:cNvCxnSpPr>
              <a:cxnSpLocks noChangeShapeType="1"/>
              <a:stCxn id="1163270" idx="3"/>
              <a:endCxn id="17421" idx="0"/>
            </p:cNvCxnSpPr>
            <p:nvPr/>
          </p:nvCxnSpPr>
          <p:spPr bwMode="gray">
            <a:xfrm rot="5400000">
              <a:off x="3530881" y="3506041"/>
              <a:ext cx="446400" cy="78480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6" name="AutoShape 22"/>
            <p:cNvCxnSpPr>
              <a:cxnSpLocks noChangeShapeType="1"/>
              <a:stCxn id="1163272" idx="3"/>
              <a:endCxn id="17422" idx="0"/>
            </p:cNvCxnSpPr>
            <p:nvPr/>
          </p:nvCxnSpPr>
          <p:spPr bwMode="gray">
            <a:xfrm rot="5400000">
              <a:off x="4705201" y="4045320"/>
              <a:ext cx="509761" cy="77184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27" name="AutoShape 23"/>
            <p:cNvCxnSpPr>
              <a:cxnSpLocks noChangeShapeType="1"/>
              <a:stCxn id="1163271" idx="3"/>
              <a:endCxn id="17423" idx="0"/>
            </p:cNvCxnSpPr>
            <p:nvPr/>
          </p:nvCxnSpPr>
          <p:spPr bwMode="gray">
            <a:xfrm rot="5400000">
              <a:off x="5747761" y="4469402"/>
              <a:ext cx="633600" cy="110735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C1C1C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63288" name="AutoShape 24"/>
            <p:cNvSpPr>
              <a:spLocks noChangeArrowheads="1"/>
            </p:cNvSpPr>
            <p:nvPr/>
          </p:nvSpPr>
          <p:spPr bwMode="gray">
            <a:xfrm>
              <a:off x="6336000" y="2416681"/>
              <a:ext cx="564480" cy="1729440"/>
            </a:xfrm>
            <a:prstGeom prst="can">
              <a:avLst>
                <a:gd name="adj" fmla="val 27996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63289" name="AutoShape 25"/>
            <p:cNvSpPr>
              <a:spLocks noChangeArrowheads="1"/>
            </p:cNvSpPr>
            <p:nvPr/>
          </p:nvSpPr>
          <p:spPr bwMode="gray">
            <a:xfrm>
              <a:off x="5124961" y="2415242"/>
              <a:ext cx="442080" cy="1432800"/>
            </a:xfrm>
            <a:prstGeom prst="can">
              <a:avLst>
                <a:gd name="adj" fmla="val 27556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63290" name="AutoShape 26"/>
            <p:cNvSpPr>
              <a:spLocks noChangeArrowheads="1"/>
            </p:cNvSpPr>
            <p:nvPr/>
          </p:nvSpPr>
          <p:spPr bwMode="gray">
            <a:xfrm>
              <a:off x="3967201" y="2410921"/>
              <a:ext cx="358560" cy="1049760"/>
            </a:xfrm>
            <a:prstGeom prst="can">
              <a:avLst>
                <a:gd name="adj" fmla="val 28246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63291" name="AutoShape 27"/>
            <p:cNvSpPr>
              <a:spLocks noChangeArrowheads="1"/>
            </p:cNvSpPr>
            <p:nvPr/>
          </p:nvSpPr>
          <p:spPr bwMode="gray">
            <a:xfrm>
              <a:off x="2982241" y="2418121"/>
              <a:ext cx="263520" cy="688320"/>
            </a:xfrm>
            <a:prstGeom prst="can">
              <a:avLst>
                <a:gd name="adj" fmla="val 2386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3568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lIns="91429" tIns="45714" rIns="91429" bIns="45714" anchor="ctr"/>
            <a:lstStyle/>
            <a:p>
              <a:pPr>
                <a:defRPr/>
              </a:pPr>
              <a:endParaRPr lang="ru-RU" sz="1270"/>
            </a:p>
          </p:txBody>
        </p:sp>
      </p:grpSp>
      <p:sp>
        <p:nvSpPr>
          <p:cNvPr id="17432" name="AutoShape 2"/>
          <p:cNvSpPr>
            <a:spLocks noChangeArrowheads="1"/>
          </p:cNvSpPr>
          <p:nvPr/>
        </p:nvSpPr>
        <p:spPr bwMode="gray">
          <a:xfrm>
            <a:off x="7524328" y="5229200"/>
            <a:ext cx="1437120" cy="652320"/>
          </a:xfrm>
          <a:prstGeom prst="roundRect">
            <a:avLst>
              <a:gd name="adj" fmla="val 50000"/>
            </a:avLst>
          </a:prstGeom>
          <a:solidFill>
            <a:srgbClr val="FEFEFE">
              <a:alpha val="92155"/>
            </a:srgbClr>
          </a:solidFill>
          <a:ln w="38100" algn="ctr">
            <a:solidFill>
              <a:srgbClr val="336699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</a:rPr>
              <a:t>УУД</a:t>
            </a:r>
          </a:p>
        </p:txBody>
      </p:sp>
    </p:spTree>
    <p:extLst>
      <p:ext uri="{BB962C8B-B14F-4D97-AF65-F5344CB8AC3E}">
        <p14:creationId xmlns="" xmlns:p14="http://schemas.microsoft.com/office/powerpoint/2010/main" val="175136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1" y="0"/>
            <a:ext cx="8164800" cy="857161"/>
          </a:xfrm>
        </p:spPr>
        <p:txBody>
          <a:bodyPr/>
          <a:lstStyle/>
          <a:p>
            <a:pPr>
              <a:defRPr/>
            </a:pPr>
            <a:r>
              <a:rPr lang="ru-RU" sz="199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Диагностика </a:t>
            </a:r>
            <a:br>
              <a:rPr lang="ru-RU" sz="199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9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стартовой готовности ребенка </a:t>
            </a:r>
            <a:br>
              <a:rPr lang="ru-RU" sz="199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96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успешному обучению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721" y="5429161"/>
            <a:ext cx="2429280" cy="85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Личностный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компонент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072161" y="2285641"/>
            <a:ext cx="2571840" cy="928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Times New Roman" pitchFamily="18" charset="0"/>
              <a:buNone/>
              <a:defRPr/>
            </a:pPr>
            <a:endParaRPr lang="ru-RU" sz="1814" dirty="0"/>
          </a:p>
          <a:p>
            <a:pPr algn="ctr">
              <a:buFont typeface="Times New Roman" pitchFamily="18" charset="0"/>
              <a:buNone/>
              <a:defRPr/>
            </a:pPr>
            <a:endParaRPr lang="ru-RU" sz="1814" dirty="0"/>
          </a:p>
          <a:p>
            <a:pPr algn="ctr">
              <a:buFont typeface="Times New Roman" pitchFamily="18" charset="0"/>
              <a:buNone/>
              <a:defRPr/>
            </a:pPr>
            <a:r>
              <a:rPr lang="ru-RU" sz="1814" b="1" dirty="0">
                <a:solidFill>
                  <a:schemeClr val="tx2">
                    <a:lumMod val="75000"/>
                  </a:schemeClr>
                </a:solidFill>
              </a:rPr>
              <a:t>Инструментальный </a:t>
            </a:r>
          </a:p>
          <a:p>
            <a:pPr algn="ctr">
              <a:buFont typeface="Times New Roman" pitchFamily="18" charset="0"/>
              <a:buNone/>
              <a:defRPr/>
            </a:pPr>
            <a:r>
              <a:rPr lang="ru-RU" sz="1814" b="1" dirty="0">
                <a:solidFill>
                  <a:schemeClr val="tx2">
                    <a:lumMod val="75000"/>
                  </a:schemeClr>
                </a:solidFill>
              </a:rPr>
              <a:t>компонент</a:t>
            </a:r>
          </a:p>
          <a:p>
            <a:pPr>
              <a:buFont typeface="Times New Roman" pitchFamily="18" charset="0"/>
              <a:buNone/>
              <a:defRPr/>
            </a:pPr>
            <a:endParaRPr lang="ru-RU" dirty="0"/>
          </a:p>
        </p:txBody>
      </p:sp>
      <p:cxnSp>
        <p:nvCxnSpPr>
          <p:cNvPr id="12" name="Прямая со стрелкой 11"/>
          <p:cNvCxnSpPr>
            <a:stCxn id="10" idx="3"/>
            <a:endCxn id="17" idx="1"/>
          </p:cNvCxnSpPr>
          <p:nvPr/>
        </p:nvCxnSpPr>
        <p:spPr>
          <a:xfrm flipV="1">
            <a:off x="4644001" y="2143081"/>
            <a:ext cx="1213920" cy="6076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44001" y="2857321"/>
            <a:ext cx="1285920" cy="2865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4001" y="2857321"/>
            <a:ext cx="1285920" cy="928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4358161" y="3215160"/>
            <a:ext cx="1785600" cy="12139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5857920" y="1785960"/>
            <a:ext cx="2856960" cy="714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Наблюдательность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57884" y="2786058"/>
            <a:ext cx="2856960" cy="714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Мыслительные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способности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29920" y="3643560"/>
            <a:ext cx="2856960" cy="714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Контрольные умения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57920" y="4572361"/>
            <a:ext cx="2856960" cy="71424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Коммуникативные умения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24128" y="5517232"/>
            <a:ext cx="3096344" cy="7920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Мотивация и ценностное отношение 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5121" y="3143881"/>
            <a:ext cx="1643040" cy="20001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r>
              <a:rPr lang="ru-RU" sz="127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Стартовая</a:t>
            </a:r>
          </a:p>
          <a:p>
            <a:pPr algn="ctr">
              <a:defRPr/>
            </a:pPr>
            <a:r>
              <a:rPr lang="ru-RU" sz="127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готовность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1571761" y="2643481"/>
            <a:ext cx="571680" cy="42912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500481" y="5214601"/>
            <a:ext cx="642240" cy="49968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21" idx="1"/>
          </p:cNvCxnSpPr>
          <p:nvPr/>
        </p:nvCxnSpPr>
        <p:spPr>
          <a:xfrm flipV="1">
            <a:off x="4572001" y="5913276"/>
            <a:ext cx="1152127" cy="155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6" name="Picture 2" descr="C:\Users\НатальяВалентиновна\Desktop\shkol_nyy_start_rabochaya_tetrad_dlya_pervoklassnikov_beglova_t_v_bityanova_m_r_teplickaya_a_g_2011_128087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5" y="20803"/>
            <a:ext cx="2060585" cy="228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38446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9" y="116632"/>
            <a:ext cx="6919512" cy="720080"/>
          </a:xfrm>
        </p:spPr>
        <p:txBody>
          <a:bodyPr/>
          <a:lstStyle/>
          <a:p>
            <a:pPr>
              <a:defRPr/>
            </a:pPr>
            <a: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достижения </a:t>
            </a:r>
            <a:b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 результатов</a:t>
            </a:r>
            <a:b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класс</a:t>
            </a:r>
            <a:endParaRPr lang="en-US" sz="1996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3507" name="AutoShape 3"/>
          <p:cNvSpPr>
            <a:spLocks noChangeArrowheads="1"/>
          </p:cNvSpPr>
          <p:nvPr/>
        </p:nvSpPr>
        <p:spPr bwMode="gray">
          <a:xfrm rot="5400000">
            <a:off x="1622378" y="3869025"/>
            <a:ext cx="2180996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/>
          </a:p>
        </p:txBody>
      </p:sp>
      <p:sp>
        <p:nvSpPr>
          <p:cNvPr id="10246" name="Freeform 4"/>
          <p:cNvSpPr>
            <a:spLocks/>
          </p:cNvSpPr>
          <p:nvPr/>
        </p:nvSpPr>
        <p:spPr bwMode="gray">
          <a:xfrm>
            <a:off x="1711855" y="3769461"/>
            <a:ext cx="2007360" cy="480960"/>
          </a:xfrm>
          <a:custGeom>
            <a:avLst/>
            <a:gdLst>
              <a:gd name="T0" fmla="*/ 15180661 w 1270"/>
              <a:gd name="T1" fmla="*/ 927850066 h 303"/>
              <a:gd name="T2" fmla="*/ 63761563 w 1270"/>
              <a:gd name="T3" fmla="*/ 542010695 h 303"/>
              <a:gd name="T4" fmla="*/ 522244692 w 1270"/>
              <a:gd name="T5" fmla="*/ 67368324 h 303"/>
              <a:gd name="T6" fmla="*/ 1096105699 w 1270"/>
              <a:gd name="T7" fmla="*/ 33684162 h 303"/>
              <a:gd name="T8" fmla="*/ 2147483647 w 1270"/>
              <a:gd name="T9" fmla="*/ 36746516 h 303"/>
              <a:gd name="T10" fmla="*/ 2147483647 w 1270"/>
              <a:gd name="T11" fmla="*/ 42871225 h 303"/>
              <a:gd name="T12" fmla="*/ 2147483647 w 1270"/>
              <a:gd name="T13" fmla="*/ 578757197 h 303"/>
              <a:gd name="T14" fmla="*/ 2147483647 w 1270"/>
              <a:gd name="T15" fmla="*/ 924787711 h 303"/>
              <a:gd name="T16" fmla="*/ 15180661 w 1270"/>
              <a:gd name="T17" fmla="*/ 927850066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0"/>
              <a:gd name="T28" fmla="*/ 0 h 303"/>
              <a:gd name="T29" fmla="*/ 1270 w 1270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endParaRPr lang="ru-RU" altLang="ru-RU" sz="1270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gray">
          <a:xfrm>
            <a:off x="1884156" y="3972630"/>
            <a:ext cx="2011680" cy="243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eaLnBrk="0"/>
            <a:endParaRPr lang="en-US" altLang="ru-RU" sz="1270" dirty="0">
              <a:solidFill>
                <a:srgbClr val="1C1C1C"/>
              </a:solidFill>
            </a:endParaRP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Анализ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Синтез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Сравнение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Классификация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Обобщение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Причинно-следственные связи</a:t>
            </a:r>
          </a:p>
          <a:p>
            <a:pPr eaLnBrk="0"/>
            <a:endParaRPr lang="ru-RU" altLang="ru-RU" sz="1270" b="1" dirty="0">
              <a:solidFill>
                <a:srgbClr val="FF0000"/>
              </a:solidFill>
            </a:endParaRPr>
          </a:p>
          <a:p>
            <a:pPr eaLnBrk="0"/>
            <a:endParaRPr lang="ru-RU" altLang="ru-RU" sz="1270" dirty="0">
              <a:solidFill>
                <a:srgbClr val="1C1C1C"/>
              </a:solidFill>
            </a:endParaRPr>
          </a:p>
          <a:p>
            <a:pPr eaLnBrk="0"/>
            <a:endParaRPr lang="ru-RU" altLang="ru-RU" sz="1270" dirty="0">
              <a:solidFill>
                <a:srgbClr val="1C1C1C"/>
              </a:solidFill>
            </a:endParaRPr>
          </a:p>
          <a:p>
            <a:pPr eaLnBrk="0"/>
            <a:endParaRPr lang="en-US" altLang="ru-RU" sz="1270" dirty="0">
              <a:solidFill>
                <a:srgbClr val="1C1C1C"/>
              </a:solidFill>
            </a:endParaRPr>
          </a:p>
        </p:txBody>
      </p:sp>
      <p:sp>
        <p:nvSpPr>
          <p:cNvPr id="1173511" name="AutoShape 7"/>
          <p:cNvSpPr>
            <a:spLocks noChangeArrowheads="1"/>
          </p:cNvSpPr>
          <p:nvPr/>
        </p:nvSpPr>
        <p:spPr bwMode="gray">
          <a:xfrm rot="5400000">
            <a:off x="5934187" y="3879303"/>
            <a:ext cx="2180996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/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gray">
          <a:xfrm>
            <a:off x="6228183" y="4147561"/>
            <a:ext cx="1584175" cy="106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Планирование</a:t>
            </a:r>
          </a:p>
          <a:p>
            <a:pPr eaLnBrk="0"/>
            <a:endParaRPr lang="ru-RU" altLang="ru-RU" sz="1270" b="1" dirty="0">
              <a:solidFill>
                <a:srgbClr val="1C1C1C"/>
              </a:solidFill>
            </a:endParaRP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Оценка</a:t>
            </a:r>
          </a:p>
          <a:p>
            <a:pPr eaLnBrk="0"/>
            <a:endParaRPr lang="ru-RU" altLang="ru-RU" sz="1270" b="1" dirty="0">
              <a:solidFill>
                <a:srgbClr val="1C1C1C"/>
              </a:solidFill>
            </a:endParaRPr>
          </a:p>
          <a:p>
            <a:pPr eaLnBrk="0"/>
            <a:endParaRPr lang="en-US" altLang="ru-RU" sz="1270" dirty="0">
              <a:solidFill>
                <a:srgbClr val="FF0000"/>
              </a:solidFill>
            </a:endParaRPr>
          </a:p>
        </p:txBody>
      </p:sp>
      <p:grpSp>
        <p:nvGrpSpPr>
          <p:cNvPr id="10257" name="Group 15"/>
          <p:cNvGrpSpPr>
            <a:grpSpLocks/>
          </p:cNvGrpSpPr>
          <p:nvPr/>
        </p:nvGrpSpPr>
        <p:grpSpPr bwMode="auto">
          <a:xfrm>
            <a:off x="5796136" y="1832609"/>
            <a:ext cx="2383200" cy="697161"/>
            <a:chOff x="2251" y="1126"/>
            <a:chExt cx="1501" cy="339"/>
          </a:xfrm>
        </p:grpSpPr>
        <p:sp>
          <p:nvSpPr>
            <p:cNvPr id="117352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7352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</p:grpSp>
      <p:sp>
        <p:nvSpPr>
          <p:cNvPr id="10258" name="Rectangle 18"/>
          <p:cNvSpPr>
            <a:spLocks noChangeArrowheads="1"/>
          </p:cNvSpPr>
          <p:nvPr/>
        </p:nvSpPr>
        <p:spPr bwMode="gray">
          <a:xfrm>
            <a:off x="6228184" y="1857960"/>
            <a:ext cx="1584175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r>
              <a:rPr lang="ru-RU" altLang="ru-RU" sz="1270" b="1" dirty="0">
                <a:solidFill>
                  <a:srgbClr val="1C1C1C"/>
                </a:solidFill>
              </a:rPr>
              <a:t>Регулятивные</a:t>
            </a:r>
            <a:endParaRPr lang="en-US" altLang="ru-RU" sz="1270" b="1" dirty="0">
              <a:solidFill>
                <a:srgbClr val="1C1C1C"/>
              </a:solidFill>
            </a:endParaRPr>
          </a:p>
        </p:txBody>
      </p:sp>
      <p:grpSp>
        <p:nvGrpSpPr>
          <p:cNvPr id="10261" name="Group 23"/>
          <p:cNvGrpSpPr>
            <a:grpSpLocks/>
          </p:cNvGrpSpPr>
          <p:nvPr/>
        </p:nvGrpSpPr>
        <p:grpSpPr bwMode="auto">
          <a:xfrm>
            <a:off x="1587040" y="1801768"/>
            <a:ext cx="2376264" cy="848777"/>
            <a:chOff x="555" y="1126"/>
            <a:chExt cx="1502" cy="339"/>
          </a:xfrm>
        </p:grpSpPr>
        <p:sp>
          <p:nvSpPr>
            <p:cNvPr id="117352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7352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</p:grpSp>
      <p:sp>
        <p:nvSpPr>
          <p:cNvPr id="10262" name="Rectangle 26"/>
          <p:cNvSpPr>
            <a:spLocks noChangeArrowheads="1"/>
          </p:cNvSpPr>
          <p:nvPr/>
        </p:nvSpPr>
        <p:spPr bwMode="gray">
          <a:xfrm>
            <a:off x="1979712" y="1857960"/>
            <a:ext cx="1891237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r>
              <a:rPr lang="ru-RU" altLang="ru-RU" sz="1270" b="1" dirty="0" smtClean="0">
                <a:solidFill>
                  <a:srgbClr val="1C1C1C"/>
                </a:solidFill>
              </a:rPr>
              <a:t>Познавательные</a:t>
            </a:r>
            <a:endParaRPr lang="en-US" altLang="ru-RU" sz="1270" b="1" dirty="0">
              <a:solidFill>
                <a:srgbClr val="1C1C1C"/>
              </a:solidFill>
            </a:endParaRPr>
          </a:p>
        </p:txBody>
      </p:sp>
      <p:sp>
        <p:nvSpPr>
          <p:cNvPr id="1173531" name="AutoShape 27"/>
          <p:cNvSpPr>
            <a:spLocks noChangeArrowheads="1"/>
          </p:cNvSpPr>
          <p:nvPr/>
        </p:nvSpPr>
        <p:spPr bwMode="gray">
          <a:xfrm flipV="1">
            <a:off x="1691680" y="2564904"/>
            <a:ext cx="1981440" cy="137232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 algn="ctr">
              <a:defRPr/>
            </a:pPr>
            <a:endParaRPr lang="ru-RU" sz="1270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270" b="1" dirty="0" smtClean="0">
                <a:solidFill>
                  <a:srgbClr val="002060"/>
                </a:solidFill>
              </a:rPr>
              <a:t>9</a:t>
            </a:r>
            <a:endParaRPr lang="ru-RU" sz="1270" b="1" dirty="0">
              <a:solidFill>
                <a:srgbClr val="002060"/>
              </a:solidFill>
            </a:endParaRPr>
          </a:p>
        </p:txBody>
      </p:sp>
      <p:sp>
        <p:nvSpPr>
          <p:cNvPr id="1173532" name="AutoShape 28"/>
          <p:cNvSpPr>
            <a:spLocks noChangeArrowheads="1"/>
          </p:cNvSpPr>
          <p:nvPr/>
        </p:nvSpPr>
        <p:spPr bwMode="gray">
          <a:xfrm flipV="1">
            <a:off x="5997015" y="2420888"/>
            <a:ext cx="1981440" cy="1382329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 dirty="0"/>
          </a:p>
        </p:txBody>
      </p:sp>
      <p:pic>
        <p:nvPicPr>
          <p:cNvPr id="27" name="Picture 3" descr="C:\Users\НатальяВалентиновна\Desktop\55e9237d685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" y="37767"/>
            <a:ext cx="1675395" cy="187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732240" y="2708920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2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4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156928"/>
            <a:ext cx="8226720" cy="679783"/>
          </a:xfrm>
        </p:spPr>
        <p:txBody>
          <a:bodyPr/>
          <a:lstStyle/>
          <a:p>
            <a:pPr>
              <a:defRPr/>
            </a:pPr>
            <a: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достижения </a:t>
            </a:r>
            <a:b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 результатов</a:t>
            </a:r>
            <a:b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класс</a:t>
            </a:r>
            <a:endParaRPr lang="en-US" sz="1996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3507" name="AutoShape 3"/>
          <p:cNvSpPr>
            <a:spLocks noChangeArrowheads="1"/>
          </p:cNvSpPr>
          <p:nvPr/>
        </p:nvSpPr>
        <p:spPr bwMode="gray">
          <a:xfrm rot="5400000">
            <a:off x="741479" y="3841602"/>
            <a:ext cx="2180996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/>
          </a:p>
        </p:txBody>
      </p:sp>
      <p:sp>
        <p:nvSpPr>
          <p:cNvPr id="10246" name="Freeform 4"/>
          <p:cNvSpPr>
            <a:spLocks/>
          </p:cNvSpPr>
          <p:nvPr/>
        </p:nvSpPr>
        <p:spPr bwMode="gray">
          <a:xfrm>
            <a:off x="828001" y="3764521"/>
            <a:ext cx="2007360" cy="480960"/>
          </a:xfrm>
          <a:custGeom>
            <a:avLst/>
            <a:gdLst>
              <a:gd name="T0" fmla="*/ 15180661 w 1270"/>
              <a:gd name="T1" fmla="*/ 927850066 h 303"/>
              <a:gd name="T2" fmla="*/ 63761563 w 1270"/>
              <a:gd name="T3" fmla="*/ 542010695 h 303"/>
              <a:gd name="T4" fmla="*/ 522244692 w 1270"/>
              <a:gd name="T5" fmla="*/ 67368324 h 303"/>
              <a:gd name="T6" fmla="*/ 1096105699 w 1270"/>
              <a:gd name="T7" fmla="*/ 33684162 h 303"/>
              <a:gd name="T8" fmla="*/ 2147483647 w 1270"/>
              <a:gd name="T9" fmla="*/ 36746516 h 303"/>
              <a:gd name="T10" fmla="*/ 2147483647 w 1270"/>
              <a:gd name="T11" fmla="*/ 42871225 h 303"/>
              <a:gd name="T12" fmla="*/ 2147483647 w 1270"/>
              <a:gd name="T13" fmla="*/ 578757197 h 303"/>
              <a:gd name="T14" fmla="*/ 2147483647 w 1270"/>
              <a:gd name="T15" fmla="*/ 924787711 h 303"/>
              <a:gd name="T16" fmla="*/ 15180661 w 1270"/>
              <a:gd name="T17" fmla="*/ 927850066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0"/>
              <a:gd name="T28" fmla="*/ 0 h 303"/>
              <a:gd name="T29" fmla="*/ 1270 w 1270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endParaRPr lang="ru-RU" altLang="ru-RU" sz="1270"/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gray">
          <a:xfrm>
            <a:off x="817921" y="4082761"/>
            <a:ext cx="2011680" cy="243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eaLnBrk="0"/>
            <a:endParaRPr lang="en-US" altLang="ru-RU" sz="1270">
              <a:solidFill>
                <a:srgbClr val="1C1C1C"/>
              </a:solidFill>
            </a:endParaRPr>
          </a:p>
          <a:p>
            <a:pPr eaLnBrk="0"/>
            <a:r>
              <a:rPr lang="ru-RU" altLang="ru-RU" sz="1270" b="1">
                <a:solidFill>
                  <a:srgbClr val="1C1C1C"/>
                </a:solidFill>
              </a:rPr>
              <a:t>Анализ</a:t>
            </a:r>
          </a:p>
          <a:p>
            <a:pPr eaLnBrk="0"/>
            <a:r>
              <a:rPr lang="ru-RU" altLang="ru-RU" sz="1270" b="1">
                <a:solidFill>
                  <a:srgbClr val="1C1C1C"/>
                </a:solidFill>
              </a:rPr>
              <a:t>Синтез</a:t>
            </a:r>
          </a:p>
          <a:p>
            <a:pPr eaLnBrk="0"/>
            <a:r>
              <a:rPr lang="ru-RU" altLang="ru-RU" sz="1270" b="1">
                <a:solidFill>
                  <a:srgbClr val="1C1C1C"/>
                </a:solidFill>
              </a:rPr>
              <a:t>Сравнение</a:t>
            </a:r>
          </a:p>
          <a:p>
            <a:pPr eaLnBrk="0"/>
            <a:r>
              <a:rPr lang="ru-RU" altLang="ru-RU" sz="1270" b="1">
                <a:solidFill>
                  <a:srgbClr val="1C1C1C"/>
                </a:solidFill>
              </a:rPr>
              <a:t>Классификация</a:t>
            </a:r>
          </a:p>
          <a:p>
            <a:pPr eaLnBrk="0"/>
            <a:r>
              <a:rPr lang="ru-RU" altLang="ru-RU" sz="1270" b="1">
                <a:solidFill>
                  <a:srgbClr val="1C1C1C"/>
                </a:solidFill>
              </a:rPr>
              <a:t>Обобщение</a:t>
            </a:r>
          </a:p>
          <a:p>
            <a:pPr eaLnBrk="0"/>
            <a:r>
              <a:rPr lang="ru-RU" altLang="ru-RU" sz="1270" b="1">
                <a:solidFill>
                  <a:srgbClr val="1C1C1C"/>
                </a:solidFill>
              </a:rPr>
              <a:t>Причинно-следственные связи</a:t>
            </a:r>
          </a:p>
          <a:p>
            <a:pPr eaLnBrk="0"/>
            <a:r>
              <a:rPr lang="ru-RU" altLang="ru-RU" sz="1270" b="1">
                <a:solidFill>
                  <a:srgbClr val="FF0000"/>
                </a:solidFill>
              </a:rPr>
              <a:t>Аналогии</a:t>
            </a:r>
          </a:p>
          <a:p>
            <a:pPr eaLnBrk="0"/>
            <a:endParaRPr lang="ru-RU" altLang="ru-RU" sz="1270">
              <a:solidFill>
                <a:srgbClr val="1C1C1C"/>
              </a:solidFill>
            </a:endParaRPr>
          </a:p>
          <a:p>
            <a:pPr eaLnBrk="0"/>
            <a:endParaRPr lang="ru-RU" altLang="ru-RU" sz="1270">
              <a:solidFill>
                <a:srgbClr val="1C1C1C"/>
              </a:solidFill>
            </a:endParaRPr>
          </a:p>
          <a:p>
            <a:pPr eaLnBrk="0"/>
            <a:endParaRPr lang="en-US" altLang="ru-RU" sz="1270">
              <a:solidFill>
                <a:srgbClr val="1C1C1C"/>
              </a:solidFill>
            </a:endParaRPr>
          </a:p>
        </p:txBody>
      </p:sp>
      <p:sp>
        <p:nvSpPr>
          <p:cNvPr id="1173511" name="AutoShape 7"/>
          <p:cNvSpPr>
            <a:spLocks noChangeArrowheads="1"/>
          </p:cNvSpPr>
          <p:nvPr/>
        </p:nvSpPr>
        <p:spPr bwMode="gray">
          <a:xfrm rot="5400000">
            <a:off x="3484679" y="3841602"/>
            <a:ext cx="2180996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/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gray">
          <a:xfrm>
            <a:off x="3918241" y="4147561"/>
            <a:ext cx="1372320" cy="106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eaLnBrk="0"/>
            <a:r>
              <a:rPr lang="ru-RU" altLang="ru-RU" sz="1270" b="1">
                <a:solidFill>
                  <a:srgbClr val="1C1C1C"/>
                </a:solidFill>
              </a:rPr>
              <a:t>Планирование</a:t>
            </a:r>
          </a:p>
          <a:p>
            <a:pPr eaLnBrk="0"/>
            <a:endParaRPr lang="ru-RU" altLang="ru-RU" sz="1270" b="1">
              <a:solidFill>
                <a:srgbClr val="1C1C1C"/>
              </a:solidFill>
            </a:endParaRPr>
          </a:p>
          <a:p>
            <a:pPr eaLnBrk="0"/>
            <a:r>
              <a:rPr lang="ru-RU" altLang="ru-RU" sz="1270" b="1">
                <a:solidFill>
                  <a:srgbClr val="1C1C1C"/>
                </a:solidFill>
              </a:rPr>
              <a:t>Оценка</a:t>
            </a:r>
          </a:p>
          <a:p>
            <a:pPr eaLnBrk="0"/>
            <a:endParaRPr lang="ru-RU" altLang="ru-RU" sz="1270" b="1">
              <a:solidFill>
                <a:srgbClr val="1C1C1C"/>
              </a:solidFill>
            </a:endParaRPr>
          </a:p>
          <a:p>
            <a:pPr eaLnBrk="0"/>
            <a:r>
              <a:rPr lang="ru-RU" altLang="ru-RU" sz="1270" b="1">
                <a:solidFill>
                  <a:srgbClr val="FF0000"/>
                </a:solidFill>
              </a:rPr>
              <a:t>Контроль</a:t>
            </a:r>
            <a:endParaRPr lang="en-US" altLang="ru-RU" sz="1270">
              <a:solidFill>
                <a:srgbClr val="FF0000"/>
              </a:solidFill>
            </a:endParaRPr>
          </a:p>
        </p:txBody>
      </p:sp>
      <p:sp>
        <p:nvSpPr>
          <p:cNvPr id="1173515" name="AutoShape 11"/>
          <p:cNvSpPr>
            <a:spLocks noChangeArrowheads="1"/>
          </p:cNvSpPr>
          <p:nvPr/>
        </p:nvSpPr>
        <p:spPr bwMode="gray">
          <a:xfrm rot="5400000">
            <a:off x="6189779" y="3841602"/>
            <a:ext cx="2180996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/>
          </a:p>
        </p:txBody>
      </p:sp>
      <p:sp>
        <p:nvSpPr>
          <p:cNvPr id="10255" name="Freeform 12"/>
          <p:cNvSpPr>
            <a:spLocks/>
          </p:cNvSpPr>
          <p:nvPr/>
        </p:nvSpPr>
        <p:spPr bwMode="gray">
          <a:xfrm>
            <a:off x="6275521" y="3761640"/>
            <a:ext cx="2007360" cy="483840"/>
          </a:xfrm>
          <a:custGeom>
            <a:avLst/>
            <a:gdLst>
              <a:gd name="T0" fmla="*/ 0 w 1259"/>
              <a:gd name="T1" fmla="*/ 954750258 h 298"/>
              <a:gd name="T2" fmla="*/ 21627039 w 1259"/>
              <a:gd name="T3" fmla="*/ 547860867 h 298"/>
              <a:gd name="T4" fmla="*/ 512872357 w 1259"/>
              <a:gd name="T5" fmla="*/ 44853924 h 298"/>
              <a:gd name="T6" fmla="*/ 1099896046 w 1259"/>
              <a:gd name="T7" fmla="*/ 41649945 h 298"/>
              <a:gd name="T8" fmla="*/ 2147483647 w 1259"/>
              <a:gd name="T9" fmla="*/ 32038010 h 298"/>
              <a:gd name="T10" fmla="*/ 2147483647 w 1259"/>
              <a:gd name="T11" fmla="*/ 38445967 h 298"/>
              <a:gd name="T12" fmla="*/ 2147483647 w 1259"/>
              <a:gd name="T13" fmla="*/ 595916966 h 298"/>
              <a:gd name="T14" fmla="*/ 2147483647 w 1259"/>
              <a:gd name="T15" fmla="*/ 951546279 h 298"/>
              <a:gd name="T16" fmla="*/ 0 w 1259"/>
              <a:gd name="T17" fmla="*/ 954750258 h 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9"/>
              <a:gd name="T28" fmla="*/ 0 h 298"/>
              <a:gd name="T29" fmla="*/ 1259 w 1259"/>
              <a:gd name="T30" fmla="*/ 298 h 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9" h="298">
                <a:moveTo>
                  <a:pt x="0" y="298"/>
                </a:moveTo>
                <a:lnTo>
                  <a:pt x="7" y="171"/>
                </a:lnTo>
                <a:cubicBezTo>
                  <a:pt x="35" y="124"/>
                  <a:pt x="108" y="40"/>
                  <a:pt x="166" y="14"/>
                </a:cubicBezTo>
                <a:lnTo>
                  <a:pt x="356" y="13"/>
                </a:lnTo>
                <a:cubicBezTo>
                  <a:pt x="482" y="12"/>
                  <a:pt x="805" y="10"/>
                  <a:pt x="922" y="10"/>
                </a:cubicBezTo>
                <a:cubicBezTo>
                  <a:pt x="1039" y="10"/>
                  <a:pt x="988" y="0"/>
                  <a:pt x="1060" y="12"/>
                </a:cubicBezTo>
                <a:cubicBezTo>
                  <a:pt x="1132" y="24"/>
                  <a:pt x="1204" y="81"/>
                  <a:pt x="1249" y="186"/>
                </a:cubicBezTo>
                <a:cubicBezTo>
                  <a:pt x="1259" y="258"/>
                  <a:pt x="1255" y="297"/>
                  <a:pt x="1255" y="297"/>
                </a:cubicBezTo>
                <a:lnTo>
                  <a:pt x="0" y="298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endParaRPr lang="ru-RU" altLang="ru-RU" sz="1270"/>
          </a:p>
        </p:txBody>
      </p:sp>
      <p:sp>
        <p:nvSpPr>
          <p:cNvPr id="10256" name="Text Box 14"/>
          <p:cNvSpPr txBox="1">
            <a:spLocks noChangeArrowheads="1"/>
          </p:cNvSpPr>
          <p:nvPr/>
        </p:nvSpPr>
        <p:spPr bwMode="gray">
          <a:xfrm>
            <a:off x="6265441" y="4016521"/>
            <a:ext cx="2291040" cy="106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eaLnBrk="0"/>
            <a:r>
              <a:rPr lang="ru-RU" altLang="ru-RU" sz="1270" b="1">
                <a:solidFill>
                  <a:srgbClr val="FF0000"/>
                </a:solidFill>
              </a:rPr>
              <a:t>Речевое высказывание</a:t>
            </a:r>
          </a:p>
          <a:p>
            <a:pPr eaLnBrk="0"/>
            <a:endParaRPr lang="ru-RU" altLang="ru-RU" sz="1270" b="1">
              <a:solidFill>
                <a:srgbClr val="FF0000"/>
              </a:solidFill>
            </a:endParaRPr>
          </a:p>
          <a:p>
            <a:pPr eaLnBrk="0"/>
            <a:r>
              <a:rPr lang="ru-RU" altLang="ru-RU" sz="1270" b="1">
                <a:solidFill>
                  <a:srgbClr val="FF0000"/>
                </a:solidFill>
              </a:rPr>
              <a:t>Точка зрения</a:t>
            </a:r>
          </a:p>
          <a:p>
            <a:pPr eaLnBrk="0"/>
            <a:endParaRPr lang="ru-RU" altLang="ru-RU" sz="1270" b="1">
              <a:solidFill>
                <a:srgbClr val="FF0000"/>
              </a:solidFill>
            </a:endParaRPr>
          </a:p>
          <a:p>
            <a:pPr eaLnBrk="0"/>
            <a:r>
              <a:rPr lang="ru-RU" altLang="ru-RU" sz="1270" b="1">
                <a:solidFill>
                  <a:srgbClr val="FF0000"/>
                </a:solidFill>
              </a:rPr>
              <a:t>Вопросы</a:t>
            </a:r>
            <a:endParaRPr lang="en-US" altLang="ru-RU" sz="1270">
              <a:solidFill>
                <a:srgbClr val="FF0000"/>
              </a:solidFill>
            </a:endParaRPr>
          </a:p>
        </p:txBody>
      </p:sp>
      <p:grpSp>
        <p:nvGrpSpPr>
          <p:cNvPr id="10257" name="Group 15"/>
          <p:cNvGrpSpPr>
            <a:grpSpLocks/>
          </p:cNvGrpSpPr>
          <p:nvPr/>
        </p:nvGrpSpPr>
        <p:grpSpPr bwMode="auto">
          <a:xfrm>
            <a:off x="3378241" y="1787401"/>
            <a:ext cx="2383200" cy="538560"/>
            <a:chOff x="2251" y="1126"/>
            <a:chExt cx="1501" cy="339"/>
          </a:xfrm>
        </p:grpSpPr>
        <p:sp>
          <p:nvSpPr>
            <p:cNvPr id="117352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7352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</p:grpSp>
      <p:sp>
        <p:nvSpPr>
          <p:cNvPr id="10258" name="Rectangle 18"/>
          <p:cNvSpPr>
            <a:spLocks noChangeArrowheads="1"/>
          </p:cNvSpPr>
          <p:nvPr/>
        </p:nvSpPr>
        <p:spPr bwMode="gray">
          <a:xfrm>
            <a:off x="3847681" y="1857960"/>
            <a:ext cx="1343872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ru-RU" altLang="ru-RU" sz="1270" b="1">
                <a:solidFill>
                  <a:srgbClr val="1C1C1C"/>
                </a:solidFill>
              </a:rPr>
              <a:t>Регулятивные</a:t>
            </a:r>
            <a:endParaRPr lang="en-US" altLang="ru-RU" sz="1270" b="1">
              <a:solidFill>
                <a:srgbClr val="1C1C1C"/>
              </a:solidFill>
            </a:endParaRPr>
          </a:p>
        </p:txBody>
      </p:sp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6105600" y="1787401"/>
            <a:ext cx="2384640" cy="538560"/>
            <a:chOff x="3969" y="1126"/>
            <a:chExt cx="1502" cy="339"/>
          </a:xfrm>
        </p:grpSpPr>
        <p:sp>
          <p:nvSpPr>
            <p:cNvPr id="117352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7352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</p:grpSp>
      <p:sp>
        <p:nvSpPr>
          <p:cNvPr id="10260" name="Rectangle 22"/>
          <p:cNvSpPr>
            <a:spLocks noChangeArrowheads="1"/>
          </p:cNvSpPr>
          <p:nvPr/>
        </p:nvSpPr>
        <p:spPr bwMode="gray">
          <a:xfrm>
            <a:off x="6269760" y="1857960"/>
            <a:ext cx="2430720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r>
              <a:rPr lang="ru-RU" altLang="ru-RU" sz="1270" b="1">
                <a:solidFill>
                  <a:srgbClr val="1C1C1C"/>
                </a:solidFill>
              </a:rPr>
              <a:t>Коммуникативные</a:t>
            </a:r>
            <a:endParaRPr lang="en-US" altLang="ru-RU" sz="1270" b="1">
              <a:solidFill>
                <a:srgbClr val="1C1C1C"/>
              </a:solidFill>
            </a:endParaRPr>
          </a:p>
        </p:txBody>
      </p:sp>
      <p:grpSp>
        <p:nvGrpSpPr>
          <p:cNvPr id="10261" name="Group 23"/>
          <p:cNvGrpSpPr>
            <a:grpSpLocks/>
          </p:cNvGrpSpPr>
          <p:nvPr/>
        </p:nvGrpSpPr>
        <p:grpSpPr bwMode="auto">
          <a:xfrm>
            <a:off x="685440" y="1787401"/>
            <a:ext cx="2384640" cy="538560"/>
            <a:chOff x="555" y="1126"/>
            <a:chExt cx="1502" cy="339"/>
          </a:xfrm>
        </p:grpSpPr>
        <p:sp>
          <p:nvSpPr>
            <p:cNvPr id="117352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7352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</p:grpSp>
      <p:sp>
        <p:nvSpPr>
          <p:cNvPr id="10262" name="Rectangle 26"/>
          <p:cNvSpPr>
            <a:spLocks noChangeArrowheads="1"/>
          </p:cNvSpPr>
          <p:nvPr/>
        </p:nvSpPr>
        <p:spPr bwMode="gray">
          <a:xfrm>
            <a:off x="1157761" y="1857960"/>
            <a:ext cx="1562200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ru-RU" altLang="ru-RU" sz="1270" b="1" dirty="0">
                <a:solidFill>
                  <a:srgbClr val="1C1C1C"/>
                </a:solidFill>
              </a:rPr>
              <a:t>Познавательные</a:t>
            </a:r>
            <a:endParaRPr lang="en-US" altLang="ru-RU" sz="1270" b="1" dirty="0">
              <a:solidFill>
                <a:srgbClr val="1C1C1C"/>
              </a:solidFill>
            </a:endParaRPr>
          </a:p>
        </p:txBody>
      </p:sp>
      <p:sp>
        <p:nvSpPr>
          <p:cNvPr id="1173531" name="AutoShape 27"/>
          <p:cNvSpPr>
            <a:spLocks noChangeArrowheads="1"/>
          </p:cNvSpPr>
          <p:nvPr/>
        </p:nvSpPr>
        <p:spPr bwMode="gray">
          <a:xfrm flipV="1">
            <a:off x="871201" y="2361961"/>
            <a:ext cx="1981440" cy="137232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 dirty="0"/>
          </a:p>
        </p:txBody>
      </p:sp>
      <p:sp>
        <p:nvSpPr>
          <p:cNvPr id="1173532" name="AutoShape 28"/>
          <p:cNvSpPr>
            <a:spLocks noChangeArrowheads="1"/>
          </p:cNvSpPr>
          <p:nvPr/>
        </p:nvSpPr>
        <p:spPr bwMode="gray">
          <a:xfrm flipV="1">
            <a:off x="3538081" y="2361961"/>
            <a:ext cx="1981440" cy="137232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 dirty="0"/>
          </a:p>
        </p:txBody>
      </p:sp>
      <p:sp>
        <p:nvSpPr>
          <p:cNvPr id="1173533" name="AutoShape 29"/>
          <p:cNvSpPr>
            <a:spLocks noChangeArrowheads="1"/>
          </p:cNvSpPr>
          <p:nvPr/>
        </p:nvSpPr>
        <p:spPr bwMode="gray">
          <a:xfrm flipV="1">
            <a:off x="6281280" y="2361961"/>
            <a:ext cx="1981440" cy="137232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 dirty="0"/>
          </a:p>
        </p:txBody>
      </p:sp>
      <p:pic>
        <p:nvPicPr>
          <p:cNvPr id="10266" name="Picture 4" descr="C:\Users\НатальяВалентиновна\Desktop\f4cf045cbc3c54fcc87b063b97b0b2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"/>
            <a:ext cx="1475656" cy="186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63688" y="27089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427984" y="292494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236296" y="299695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50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173837"/>
            <a:ext cx="8226720" cy="590867"/>
          </a:xfrm>
        </p:spPr>
        <p:txBody>
          <a:bodyPr/>
          <a:lstStyle/>
          <a:p>
            <a:pPr>
              <a:defRPr/>
            </a:pPr>
            <a: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достижения </a:t>
            </a:r>
            <a:b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метапредметные результатов</a:t>
            </a:r>
            <a:b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96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класс</a:t>
            </a:r>
            <a:endParaRPr lang="en-US" sz="1996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3507" name="AutoShape 3"/>
          <p:cNvSpPr>
            <a:spLocks noChangeArrowheads="1"/>
          </p:cNvSpPr>
          <p:nvPr/>
        </p:nvSpPr>
        <p:spPr bwMode="gray">
          <a:xfrm rot="5400000">
            <a:off x="494618" y="3923846"/>
            <a:ext cx="2668089" cy="2351429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/>
          </a:p>
        </p:txBody>
      </p:sp>
      <p:sp>
        <p:nvSpPr>
          <p:cNvPr id="12294" name="Freeform 4"/>
          <p:cNvSpPr>
            <a:spLocks/>
          </p:cNvSpPr>
          <p:nvPr/>
        </p:nvSpPr>
        <p:spPr bwMode="gray">
          <a:xfrm>
            <a:off x="828001" y="3764521"/>
            <a:ext cx="2007360" cy="480960"/>
          </a:xfrm>
          <a:custGeom>
            <a:avLst/>
            <a:gdLst>
              <a:gd name="T0" fmla="*/ 15180661 w 1270"/>
              <a:gd name="T1" fmla="*/ 927850066 h 303"/>
              <a:gd name="T2" fmla="*/ 63761563 w 1270"/>
              <a:gd name="T3" fmla="*/ 542010695 h 303"/>
              <a:gd name="T4" fmla="*/ 522244692 w 1270"/>
              <a:gd name="T5" fmla="*/ 67368324 h 303"/>
              <a:gd name="T6" fmla="*/ 1096105699 w 1270"/>
              <a:gd name="T7" fmla="*/ 33684162 h 303"/>
              <a:gd name="T8" fmla="*/ 2147483647 w 1270"/>
              <a:gd name="T9" fmla="*/ 36746516 h 303"/>
              <a:gd name="T10" fmla="*/ 2147483647 w 1270"/>
              <a:gd name="T11" fmla="*/ 42871225 h 303"/>
              <a:gd name="T12" fmla="*/ 2147483647 w 1270"/>
              <a:gd name="T13" fmla="*/ 578757197 h 303"/>
              <a:gd name="T14" fmla="*/ 2147483647 w 1270"/>
              <a:gd name="T15" fmla="*/ 924787711 h 303"/>
              <a:gd name="T16" fmla="*/ 15180661 w 1270"/>
              <a:gd name="T17" fmla="*/ 927850066 h 3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70"/>
              <a:gd name="T28" fmla="*/ 0 h 303"/>
              <a:gd name="T29" fmla="*/ 1270 w 1270"/>
              <a:gd name="T30" fmla="*/ 303 h 3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endParaRPr lang="ru-RU" altLang="ru-RU" sz="1270"/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gray">
          <a:xfrm>
            <a:off x="914401" y="3755880"/>
            <a:ext cx="1915200" cy="361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eaLnBrk="0"/>
            <a:endParaRPr lang="en-US" altLang="ru-RU" sz="1270" dirty="0">
              <a:solidFill>
                <a:srgbClr val="1C1C1C"/>
              </a:solidFill>
            </a:endParaRP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Анализ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Синтез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Сравнение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Классификация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Обобщение</a:t>
            </a: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Причинно-следственные связи</a:t>
            </a:r>
          </a:p>
          <a:p>
            <a:pPr eaLnBrk="0"/>
            <a:r>
              <a:rPr lang="ru-RU" altLang="ru-RU" sz="1270" b="1" dirty="0"/>
              <a:t>Аналогии</a:t>
            </a:r>
          </a:p>
          <a:p>
            <a:pPr eaLnBrk="0"/>
            <a:r>
              <a:rPr lang="ru-RU" altLang="ru-RU" sz="1270" b="1" dirty="0">
                <a:solidFill>
                  <a:srgbClr val="FF0000"/>
                </a:solidFill>
              </a:rPr>
              <a:t>Отнесение к понятию</a:t>
            </a:r>
          </a:p>
          <a:p>
            <a:pPr eaLnBrk="0"/>
            <a:r>
              <a:rPr lang="ru-RU" altLang="ru-RU" sz="1270" b="1" dirty="0">
                <a:solidFill>
                  <a:srgbClr val="FF0000"/>
                </a:solidFill>
              </a:rPr>
              <a:t>Работа с диаграммами</a:t>
            </a:r>
          </a:p>
          <a:p>
            <a:pPr eaLnBrk="0"/>
            <a:r>
              <a:rPr lang="ru-RU" altLang="ru-RU" sz="1270" b="1" dirty="0">
                <a:solidFill>
                  <a:srgbClr val="FF0000"/>
                </a:solidFill>
              </a:rPr>
              <a:t>Индуктивное умозаключение</a:t>
            </a:r>
          </a:p>
          <a:p>
            <a:pPr eaLnBrk="0"/>
            <a:endParaRPr lang="ru-RU" altLang="ru-RU" sz="1270" b="1" dirty="0">
              <a:solidFill>
                <a:srgbClr val="FF0000"/>
              </a:solidFill>
            </a:endParaRPr>
          </a:p>
          <a:p>
            <a:pPr eaLnBrk="0"/>
            <a:endParaRPr lang="ru-RU" altLang="ru-RU" sz="1270" dirty="0">
              <a:solidFill>
                <a:srgbClr val="1C1C1C"/>
              </a:solidFill>
            </a:endParaRPr>
          </a:p>
          <a:p>
            <a:pPr eaLnBrk="0"/>
            <a:endParaRPr lang="ru-RU" altLang="ru-RU" sz="1270" dirty="0">
              <a:solidFill>
                <a:srgbClr val="1C1C1C"/>
              </a:solidFill>
            </a:endParaRPr>
          </a:p>
          <a:p>
            <a:pPr eaLnBrk="0"/>
            <a:endParaRPr lang="en-US" altLang="ru-RU" sz="1270" dirty="0">
              <a:solidFill>
                <a:srgbClr val="1C1C1C"/>
              </a:solidFill>
            </a:endParaRPr>
          </a:p>
        </p:txBody>
      </p:sp>
      <p:sp>
        <p:nvSpPr>
          <p:cNvPr id="1173511" name="AutoShape 7"/>
          <p:cNvSpPr>
            <a:spLocks noChangeArrowheads="1"/>
          </p:cNvSpPr>
          <p:nvPr/>
        </p:nvSpPr>
        <p:spPr bwMode="gray">
          <a:xfrm rot="5400000">
            <a:off x="3484679" y="3841602"/>
            <a:ext cx="2180996" cy="202882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/>
          </a:p>
        </p:txBody>
      </p:sp>
      <p:sp>
        <p:nvSpPr>
          <p:cNvPr id="12299" name="Text Box 10"/>
          <p:cNvSpPr txBox="1">
            <a:spLocks noChangeArrowheads="1"/>
          </p:cNvSpPr>
          <p:nvPr/>
        </p:nvSpPr>
        <p:spPr bwMode="gray">
          <a:xfrm>
            <a:off x="3722401" y="4147560"/>
            <a:ext cx="1895040" cy="185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Планирование</a:t>
            </a:r>
          </a:p>
          <a:p>
            <a:pPr eaLnBrk="0"/>
            <a:endParaRPr lang="ru-RU" altLang="ru-RU" sz="1270" b="1" dirty="0">
              <a:solidFill>
                <a:srgbClr val="1C1C1C"/>
              </a:solidFill>
            </a:endParaRPr>
          </a:p>
          <a:p>
            <a:pPr eaLnBrk="0"/>
            <a:r>
              <a:rPr lang="ru-RU" altLang="ru-RU" sz="1270" b="1" dirty="0">
                <a:solidFill>
                  <a:srgbClr val="1C1C1C"/>
                </a:solidFill>
              </a:rPr>
              <a:t>Оценка</a:t>
            </a:r>
          </a:p>
          <a:p>
            <a:pPr eaLnBrk="0"/>
            <a:endParaRPr lang="ru-RU" altLang="ru-RU" sz="1270" b="1" dirty="0">
              <a:solidFill>
                <a:srgbClr val="1C1C1C"/>
              </a:solidFill>
            </a:endParaRPr>
          </a:p>
          <a:p>
            <a:pPr eaLnBrk="0"/>
            <a:r>
              <a:rPr lang="ru-RU" altLang="ru-RU" sz="1270" b="1" dirty="0"/>
              <a:t>Контроль</a:t>
            </a:r>
          </a:p>
          <a:p>
            <a:pPr eaLnBrk="0"/>
            <a:endParaRPr lang="ru-RU" altLang="ru-RU" sz="1270" b="1" dirty="0"/>
          </a:p>
          <a:p>
            <a:pPr eaLnBrk="0"/>
            <a:r>
              <a:rPr lang="ru-RU" altLang="ru-RU" sz="1270" b="1" dirty="0">
                <a:solidFill>
                  <a:srgbClr val="FF0000"/>
                </a:solidFill>
              </a:rPr>
              <a:t>Коррекция плана</a:t>
            </a:r>
          </a:p>
          <a:p>
            <a:pPr eaLnBrk="0"/>
            <a:endParaRPr lang="ru-RU" altLang="ru-RU" sz="1270" b="1" dirty="0">
              <a:solidFill>
                <a:srgbClr val="FF0000"/>
              </a:solidFill>
            </a:endParaRPr>
          </a:p>
          <a:p>
            <a:pPr eaLnBrk="0"/>
            <a:r>
              <a:rPr lang="ru-RU" altLang="ru-RU" sz="1270" b="1" dirty="0">
                <a:solidFill>
                  <a:srgbClr val="FF0000"/>
                </a:solidFill>
              </a:rPr>
              <a:t>Граница знания </a:t>
            </a:r>
            <a:endParaRPr lang="en-US" altLang="ru-RU" sz="1270" dirty="0">
              <a:solidFill>
                <a:srgbClr val="FF0000"/>
              </a:solidFill>
            </a:endParaRPr>
          </a:p>
        </p:txBody>
      </p:sp>
      <p:sp>
        <p:nvSpPr>
          <p:cNvPr id="1173515" name="AutoShape 11"/>
          <p:cNvSpPr>
            <a:spLocks noChangeArrowheads="1"/>
          </p:cNvSpPr>
          <p:nvPr/>
        </p:nvSpPr>
        <p:spPr bwMode="gray">
          <a:xfrm rot="5400000">
            <a:off x="6041643" y="3788247"/>
            <a:ext cx="2482065" cy="2286111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/>
          </a:p>
        </p:txBody>
      </p:sp>
      <p:sp>
        <p:nvSpPr>
          <p:cNvPr id="12303" name="Freeform 12"/>
          <p:cNvSpPr>
            <a:spLocks/>
          </p:cNvSpPr>
          <p:nvPr/>
        </p:nvSpPr>
        <p:spPr bwMode="gray">
          <a:xfrm>
            <a:off x="6275521" y="3761640"/>
            <a:ext cx="2007360" cy="483840"/>
          </a:xfrm>
          <a:custGeom>
            <a:avLst/>
            <a:gdLst>
              <a:gd name="T0" fmla="*/ 0 w 1259"/>
              <a:gd name="T1" fmla="*/ 954750258 h 298"/>
              <a:gd name="T2" fmla="*/ 21627039 w 1259"/>
              <a:gd name="T3" fmla="*/ 547860867 h 298"/>
              <a:gd name="T4" fmla="*/ 512872357 w 1259"/>
              <a:gd name="T5" fmla="*/ 44853924 h 298"/>
              <a:gd name="T6" fmla="*/ 1099896046 w 1259"/>
              <a:gd name="T7" fmla="*/ 41649945 h 298"/>
              <a:gd name="T8" fmla="*/ 2147483647 w 1259"/>
              <a:gd name="T9" fmla="*/ 32038010 h 298"/>
              <a:gd name="T10" fmla="*/ 2147483647 w 1259"/>
              <a:gd name="T11" fmla="*/ 38445967 h 298"/>
              <a:gd name="T12" fmla="*/ 2147483647 w 1259"/>
              <a:gd name="T13" fmla="*/ 595916966 h 298"/>
              <a:gd name="T14" fmla="*/ 2147483647 w 1259"/>
              <a:gd name="T15" fmla="*/ 951546279 h 298"/>
              <a:gd name="T16" fmla="*/ 0 w 1259"/>
              <a:gd name="T17" fmla="*/ 954750258 h 2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59"/>
              <a:gd name="T28" fmla="*/ 0 h 298"/>
              <a:gd name="T29" fmla="*/ 1259 w 1259"/>
              <a:gd name="T30" fmla="*/ 298 h 29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59" h="298">
                <a:moveTo>
                  <a:pt x="0" y="298"/>
                </a:moveTo>
                <a:lnTo>
                  <a:pt x="7" y="171"/>
                </a:lnTo>
                <a:cubicBezTo>
                  <a:pt x="35" y="124"/>
                  <a:pt x="108" y="40"/>
                  <a:pt x="166" y="14"/>
                </a:cubicBezTo>
                <a:lnTo>
                  <a:pt x="356" y="13"/>
                </a:lnTo>
                <a:cubicBezTo>
                  <a:pt x="482" y="12"/>
                  <a:pt x="805" y="10"/>
                  <a:pt x="922" y="10"/>
                </a:cubicBezTo>
                <a:cubicBezTo>
                  <a:pt x="1039" y="10"/>
                  <a:pt x="988" y="0"/>
                  <a:pt x="1060" y="12"/>
                </a:cubicBezTo>
                <a:cubicBezTo>
                  <a:pt x="1132" y="24"/>
                  <a:pt x="1204" y="81"/>
                  <a:pt x="1249" y="186"/>
                </a:cubicBezTo>
                <a:cubicBezTo>
                  <a:pt x="1259" y="258"/>
                  <a:pt x="1255" y="297"/>
                  <a:pt x="1255" y="297"/>
                </a:cubicBezTo>
                <a:lnTo>
                  <a:pt x="0" y="298"/>
                </a:lnTo>
                <a:close/>
              </a:path>
            </a:pathLst>
          </a:custGeom>
          <a:solidFill>
            <a:schemeClr val="fol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/>
          <a:p>
            <a:endParaRPr lang="ru-RU" altLang="ru-RU" sz="1270"/>
          </a:p>
        </p:txBody>
      </p:sp>
      <p:sp>
        <p:nvSpPr>
          <p:cNvPr id="12304" name="Text Box 14"/>
          <p:cNvSpPr txBox="1">
            <a:spLocks noChangeArrowheads="1"/>
          </p:cNvSpPr>
          <p:nvPr/>
        </p:nvSpPr>
        <p:spPr bwMode="gray">
          <a:xfrm>
            <a:off x="6140161" y="4016521"/>
            <a:ext cx="2481120" cy="14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pPr eaLnBrk="0"/>
            <a:r>
              <a:rPr lang="ru-RU" altLang="ru-RU" sz="1270" b="1" dirty="0"/>
              <a:t>Речевое высказывание</a:t>
            </a:r>
          </a:p>
          <a:p>
            <a:pPr eaLnBrk="0"/>
            <a:endParaRPr lang="ru-RU" altLang="ru-RU" sz="1270" b="1" dirty="0"/>
          </a:p>
          <a:p>
            <a:pPr eaLnBrk="0"/>
            <a:r>
              <a:rPr lang="ru-RU" altLang="ru-RU" sz="1270" b="1" dirty="0"/>
              <a:t>Точка зрения</a:t>
            </a:r>
          </a:p>
          <a:p>
            <a:pPr eaLnBrk="0"/>
            <a:endParaRPr lang="ru-RU" altLang="ru-RU" sz="1270" b="1" dirty="0"/>
          </a:p>
          <a:p>
            <a:pPr eaLnBrk="0"/>
            <a:r>
              <a:rPr lang="ru-RU" altLang="ru-RU" sz="1270" b="1" dirty="0"/>
              <a:t>Вопросы</a:t>
            </a:r>
          </a:p>
          <a:p>
            <a:pPr eaLnBrk="0"/>
            <a:endParaRPr lang="ru-RU" altLang="ru-RU" sz="1270" b="1" dirty="0"/>
          </a:p>
          <a:p>
            <a:pPr eaLnBrk="0"/>
            <a:r>
              <a:rPr lang="ru-RU" altLang="ru-RU" sz="1270" b="1" dirty="0">
                <a:solidFill>
                  <a:srgbClr val="FF0000"/>
                </a:solidFill>
              </a:rPr>
              <a:t>Объединение информации</a:t>
            </a:r>
            <a:endParaRPr lang="en-US" altLang="ru-RU" sz="1270" dirty="0">
              <a:solidFill>
                <a:srgbClr val="FF0000"/>
              </a:solidFill>
            </a:endParaRPr>
          </a:p>
        </p:txBody>
      </p:sp>
      <p:grpSp>
        <p:nvGrpSpPr>
          <p:cNvPr id="12305" name="Group 15"/>
          <p:cNvGrpSpPr>
            <a:grpSpLocks/>
          </p:cNvGrpSpPr>
          <p:nvPr/>
        </p:nvGrpSpPr>
        <p:grpSpPr bwMode="auto">
          <a:xfrm>
            <a:off x="3378241" y="1787401"/>
            <a:ext cx="2383200" cy="538560"/>
            <a:chOff x="2251" y="1126"/>
            <a:chExt cx="1501" cy="339"/>
          </a:xfrm>
        </p:grpSpPr>
        <p:sp>
          <p:nvSpPr>
            <p:cNvPr id="117352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7352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</p:grpSp>
      <p:sp>
        <p:nvSpPr>
          <p:cNvPr id="12306" name="Rectangle 18"/>
          <p:cNvSpPr>
            <a:spLocks noChangeArrowheads="1"/>
          </p:cNvSpPr>
          <p:nvPr/>
        </p:nvSpPr>
        <p:spPr bwMode="gray">
          <a:xfrm>
            <a:off x="3847681" y="1857960"/>
            <a:ext cx="1343872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ru-RU" altLang="ru-RU" sz="1270" b="1">
                <a:solidFill>
                  <a:srgbClr val="1C1C1C"/>
                </a:solidFill>
              </a:rPr>
              <a:t>Регулятивные</a:t>
            </a:r>
            <a:endParaRPr lang="en-US" altLang="ru-RU" sz="1270" b="1">
              <a:solidFill>
                <a:srgbClr val="1C1C1C"/>
              </a:solidFill>
            </a:endParaRPr>
          </a:p>
        </p:txBody>
      </p:sp>
      <p:grpSp>
        <p:nvGrpSpPr>
          <p:cNvPr id="12307" name="Group 19"/>
          <p:cNvGrpSpPr>
            <a:grpSpLocks/>
          </p:cNvGrpSpPr>
          <p:nvPr/>
        </p:nvGrpSpPr>
        <p:grpSpPr bwMode="auto">
          <a:xfrm>
            <a:off x="6105600" y="1787401"/>
            <a:ext cx="2384640" cy="538560"/>
            <a:chOff x="3969" y="1126"/>
            <a:chExt cx="1502" cy="339"/>
          </a:xfrm>
        </p:grpSpPr>
        <p:sp>
          <p:nvSpPr>
            <p:cNvPr id="117352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7352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</p:grpSp>
      <p:sp>
        <p:nvSpPr>
          <p:cNvPr id="12308" name="Rectangle 22"/>
          <p:cNvSpPr>
            <a:spLocks noChangeArrowheads="1"/>
          </p:cNvSpPr>
          <p:nvPr/>
        </p:nvSpPr>
        <p:spPr bwMode="gray">
          <a:xfrm>
            <a:off x="6269760" y="1857960"/>
            <a:ext cx="2430720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/>
          <a:p>
            <a:r>
              <a:rPr lang="ru-RU" altLang="ru-RU" sz="1270" b="1">
                <a:solidFill>
                  <a:srgbClr val="1C1C1C"/>
                </a:solidFill>
              </a:rPr>
              <a:t>Коммуникативные</a:t>
            </a:r>
            <a:endParaRPr lang="en-US" altLang="ru-RU" sz="1270" b="1">
              <a:solidFill>
                <a:srgbClr val="1C1C1C"/>
              </a:solidFill>
            </a:endParaRPr>
          </a:p>
        </p:txBody>
      </p:sp>
      <p:grpSp>
        <p:nvGrpSpPr>
          <p:cNvPr id="12309" name="Group 23"/>
          <p:cNvGrpSpPr>
            <a:grpSpLocks/>
          </p:cNvGrpSpPr>
          <p:nvPr/>
        </p:nvGrpSpPr>
        <p:grpSpPr bwMode="auto">
          <a:xfrm>
            <a:off x="685440" y="1787401"/>
            <a:ext cx="2384640" cy="538560"/>
            <a:chOff x="555" y="1126"/>
            <a:chExt cx="1502" cy="339"/>
          </a:xfrm>
        </p:grpSpPr>
        <p:sp>
          <p:nvSpPr>
            <p:cNvPr id="117352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  <p:sp>
          <p:nvSpPr>
            <p:cNvPr id="117352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1270"/>
            </a:p>
          </p:txBody>
        </p:sp>
      </p:grpSp>
      <p:sp>
        <p:nvSpPr>
          <p:cNvPr id="12310" name="Rectangle 26"/>
          <p:cNvSpPr>
            <a:spLocks noChangeArrowheads="1"/>
          </p:cNvSpPr>
          <p:nvPr/>
        </p:nvSpPr>
        <p:spPr bwMode="gray">
          <a:xfrm>
            <a:off x="1157761" y="1857960"/>
            <a:ext cx="1562200" cy="28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/>
          <a:p>
            <a:r>
              <a:rPr lang="ru-RU" altLang="ru-RU" sz="1270" b="1">
                <a:solidFill>
                  <a:srgbClr val="1C1C1C"/>
                </a:solidFill>
              </a:rPr>
              <a:t>Познавательные</a:t>
            </a:r>
            <a:endParaRPr lang="en-US" altLang="ru-RU" sz="1270" b="1">
              <a:solidFill>
                <a:srgbClr val="1C1C1C"/>
              </a:solidFill>
            </a:endParaRPr>
          </a:p>
        </p:txBody>
      </p:sp>
      <p:sp>
        <p:nvSpPr>
          <p:cNvPr id="1173531" name="AutoShape 27"/>
          <p:cNvSpPr>
            <a:spLocks noChangeArrowheads="1"/>
          </p:cNvSpPr>
          <p:nvPr/>
        </p:nvSpPr>
        <p:spPr bwMode="gray">
          <a:xfrm flipV="1">
            <a:off x="871201" y="2361961"/>
            <a:ext cx="1981440" cy="137232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/>
          </a:p>
        </p:txBody>
      </p:sp>
      <p:sp>
        <p:nvSpPr>
          <p:cNvPr id="1173532" name="AutoShape 28"/>
          <p:cNvSpPr>
            <a:spLocks noChangeArrowheads="1"/>
          </p:cNvSpPr>
          <p:nvPr/>
        </p:nvSpPr>
        <p:spPr bwMode="gray">
          <a:xfrm flipV="1">
            <a:off x="3538081" y="2361961"/>
            <a:ext cx="1981440" cy="137232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 dirty="0"/>
          </a:p>
        </p:txBody>
      </p:sp>
      <p:sp>
        <p:nvSpPr>
          <p:cNvPr id="1173533" name="AutoShape 29"/>
          <p:cNvSpPr>
            <a:spLocks noChangeArrowheads="1"/>
          </p:cNvSpPr>
          <p:nvPr/>
        </p:nvSpPr>
        <p:spPr bwMode="gray">
          <a:xfrm flipV="1">
            <a:off x="6281280" y="2361961"/>
            <a:ext cx="1981440" cy="137232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pPr>
              <a:defRPr/>
            </a:pPr>
            <a:endParaRPr lang="ru-RU" sz="1270" dirty="0"/>
          </a:p>
        </p:txBody>
      </p:sp>
      <p:pic>
        <p:nvPicPr>
          <p:cNvPr id="12314" name="Picture 6" descr="C:\Users\НатальяВалентиновна\Desktop\2727439466318121423920511_source_8885a46196dab742f7f268b9617fde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"/>
            <a:ext cx="2483767" cy="178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691680" y="2708920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427984" y="2780928"/>
            <a:ext cx="284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7164288" y="2780928"/>
            <a:ext cx="42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23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65l">
  <a:themeElements>
    <a:clrScheme name="Тема Office 3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699DE9"/>
      </a:accent1>
      <a:accent2>
        <a:srgbClr val="EFB049"/>
      </a:accent2>
      <a:accent3>
        <a:srgbClr val="FFFFFF"/>
      </a:accent3>
      <a:accent4>
        <a:srgbClr val="000000"/>
      </a:accent4>
      <a:accent5>
        <a:srgbClr val="B9CCF2"/>
      </a:accent5>
      <a:accent6>
        <a:srgbClr val="D99F41"/>
      </a:accent6>
      <a:hlink>
        <a:srgbClr val="7476DC"/>
      </a:hlink>
      <a:folHlink>
        <a:srgbClr val="9AC664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F4EE6"/>
        </a:accent1>
        <a:accent2>
          <a:srgbClr val="69BFF9"/>
        </a:accent2>
        <a:accent3>
          <a:srgbClr val="FFFFFF"/>
        </a:accent3>
        <a:accent4>
          <a:srgbClr val="000000"/>
        </a:accent4>
        <a:accent5>
          <a:srgbClr val="BBB2F0"/>
        </a:accent5>
        <a:accent6>
          <a:srgbClr val="5EADE2"/>
        </a:accent6>
        <a:hlink>
          <a:srgbClr val="D17FB6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33C5A9"/>
        </a:accent1>
        <a:accent2>
          <a:srgbClr val="90DE88"/>
        </a:accent2>
        <a:accent3>
          <a:srgbClr val="FFFFFF"/>
        </a:accent3>
        <a:accent4>
          <a:srgbClr val="000000"/>
        </a:accent4>
        <a:accent5>
          <a:srgbClr val="ADDFD1"/>
        </a:accent5>
        <a:accent6>
          <a:srgbClr val="82C97B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699DE9"/>
        </a:accent1>
        <a:accent2>
          <a:srgbClr val="EFB049"/>
        </a:accent2>
        <a:accent3>
          <a:srgbClr val="FFFFFF"/>
        </a:accent3>
        <a:accent4>
          <a:srgbClr val="000000"/>
        </a:accent4>
        <a:accent5>
          <a:srgbClr val="B9CCF2"/>
        </a:accent5>
        <a:accent6>
          <a:srgbClr val="D99F41"/>
        </a:accent6>
        <a:hlink>
          <a:srgbClr val="7476DC"/>
        </a:hlink>
        <a:folHlink>
          <a:srgbClr val="9AC66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cdb2004165l</Template>
  <TotalTime>1033</TotalTime>
  <Words>224</Words>
  <Application>Microsoft Office PowerPoint</Application>
  <PresentationFormat>Экран (4:3)</PresentationFormat>
  <Paragraphs>160</Paragraphs>
  <Slides>11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cdb2004165l</vt:lpstr>
      <vt:lpstr>Image</vt:lpstr>
      <vt:lpstr>Слайд 1</vt:lpstr>
      <vt:lpstr>Слайд 2</vt:lpstr>
      <vt:lpstr>Слайд 3</vt:lpstr>
      <vt:lpstr>Слайд 4</vt:lpstr>
      <vt:lpstr>Этапы формирования метапредметных умений</vt:lpstr>
      <vt:lpstr>Диагностика  стартовой готовности ребенка  к успешному обучению</vt:lpstr>
      <vt:lpstr>Оценка достижения  метапредметные результатов 1 класс</vt:lpstr>
      <vt:lpstr>Оценка достижения  метапредметные результатов 2 класс</vt:lpstr>
      <vt:lpstr>Оценка достижения  метапредметные результатов 3 класс</vt:lpstr>
      <vt:lpstr> Оценка достижения  метапредметные результатов 4 класс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Разработка изменений  в образовательной  системе ОУ  через проекты</dc:title>
  <dc:creator>Нина Александровна</dc:creator>
  <cp:lastModifiedBy>Нина Александровна</cp:lastModifiedBy>
  <cp:revision>75</cp:revision>
  <dcterms:created xsi:type="dcterms:W3CDTF">2014-03-07T06:36:46Z</dcterms:created>
  <dcterms:modified xsi:type="dcterms:W3CDTF">2015-12-11T09:58:48Z</dcterms:modified>
</cp:coreProperties>
</file>